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90" r:id="rId3"/>
    <p:sldId id="303" r:id="rId4"/>
    <p:sldId id="304" r:id="rId5"/>
    <p:sldId id="306" r:id="rId6"/>
    <p:sldId id="305" r:id="rId7"/>
    <p:sldId id="312" r:id="rId8"/>
    <p:sldId id="313" r:id="rId9"/>
    <p:sldId id="314" r:id="rId10"/>
    <p:sldId id="316" r:id="rId11"/>
    <p:sldId id="317" r:id="rId12"/>
    <p:sldId id="318" r:id="rId13"/>
    <p:sldId id="275" r:id="rId14"/>
    <p:sldId id="311" r:id="rId15"/>
    <p:sldId id="276" r:id="rId16"/>
    <p:sldId id="277" r:id="rId17"/>
    <p:sldId id="307" r:id="rId18"/>
    <p:sldId id="308" r:id="rId19"/>
    <p:sldId id="309" r:id="rId20"/>
    <p:sldId id="310" r:id="rId21"/>
    <p:sldId id="319" r:id="rId22"/>
    <p:sldId id="320" r:id="rId23"/>
    <p:sldId id="321" r:id="rId24"/>
    <p:sldId id="278" r:id="rId25"/>
    <p:sldId id="323" r:id="rId26"/>
    <p:sldId id="324" r:id="rId27"/>
    <p:sldId id="283" r:id="rId28"/>
    <p:sldId id="322" r:id="rId29"/>
    <p:sldId id="327" r:id="rId30"/>
    <p:sldId id="328" r:id="rId31"/>
    <p:sldId id="326" r:id="rId32"/>
    <p:sldId id="325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292" r:id="rId42"/>
    <p:sldId id="294" r:id="rId43"/>
    <p:sldId id="295" r:id="rId44"/>
    <p:sldId id="296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8E58C-1800-4341-BE50-CF508D57FE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3E2A9-5FDE-49E5-876E-4C967C15548C}">
      <dgm:prSet phldrT="[Текст]" custT="1"/>
      <dgm:spPr/>
      <dgm:t>
        <a:bodyPr/>
        <a:lstStyle/>
        <a:p>
          <a:r>
            <a:rPr lang="ru-RU" sz="2400" dirty="0"/>
            <a:t>Умение ставить цели и задачи в соответствии с возрастными и индивидуальными особенностями воспитанников </a:t>
          </a:r>
        </a:p>
      </dgm:t>
    </dgm:pt>
    <dgm:pt modelId="{E7795B73-ADB7-4478-B7AF-0D90CC14F628}" type="parTrans" cxnId="{42AA1EBB-ADFB-4468-A940-2D72F9B4776F}">
      <dgm:prSet/>
      <dgm:spPr/>
      <dgm:t>
        <a:bodyPr/>
        <a:lstStyle/>
        <a:p>
          <a:endParaRPr lang="ru-RU"/>
        </a:p>
      </dgm:t>
    </dgm:pt>
    <dgm:pt modelId="{21D41E78-3AF3-42EA-8FEC-B1C438610D5D}" type="sibTrans" cxnId="{42AA1EBB-ADFB-4468-A940-2D72F9B4776F}">
      <dgm:prSet/>
      <dgm:spPr/>
      <dgm:t>
        <a:bodyPr/>
        <a:lstStyle/>
        <a:p>
          <a:endParaRPr lang="ru-RU"/>
        </a:p>
      </dgm:t>
    </dgm:pt>
    <dgm:pt modelId="{FC392290-A653-4D5A-81F1-218E2164FAAF}">
      <dgm:prSet phldrT="[Текст]"/>
      <dgm:spPr/>
      <dgm:t>
        <a:bodyPr/>
        <a:lstStyle/>
        <a:p>
          <a:endParaRPr lang="ru-RU" dirty="0"/>
        </a:p>
      </dgm:t>
    </dgm:pt>
    <dgm:pt modelId="{AD24DF14-B8B2-4EBE-8DA4-C6FA7756B700}" type="parTrans" cxnId="{F53C0B69-7A03-4188-B459-C25FE6483116}">
      <dgm:prSet/>
      <dgm:spPr/>
      <dgm:t>
        <a:bodyPr/>
        <a:lstStyle/>
        <a:p>
          <a:endParaRPr lang="ru-RU"/>
        </a:p>
      </dgm:t>
    </dgm:pt>
    <dgm:pt modelId="{F44CA1BC-34BB-4924-B22D-04CB9EA70700}" type="sibTrans" cxnId="{F53C0B69-7A03-4188-B459-C25FE6483116}">
      <dgm:prSet/>
      <dgm:spPr/>
      <dgm:t>
        <a:bodyPr/>
        <a:lstStyle/>
        <a:p>
          <a:endParaRPr lang="ru-RU"/>
        </a:p>
      </dgm:t>
    </dgm:pt>
    <dgm:pt modelId="{E82FA7E5-F0A4-412F-BB7C-CFBC48AE24CC}">
      <dgm:prSet phldrT="[Текст]"/>
      <dgm:spPr/>
      <dgm:t>
        <a:bodyPr/>
        <a:lstStyle/>
        <a:p>
          <a:endParaRPr lang="ru-RU" dirty="0"/>
        </a:p>
      </dgm:t>
    </dgm:pt>
    <dgm:pt modelId="{EAD8EEEF-15EB-4749-8566-35AAFBEB9327}" type="parTrans" cxnId="{2576E681-9487-42AB-BD5E-B427210ACFF2}">
      <dgm:prSet/>
      <dgm:spPr/>
      <dgm:t>
        <a:bodyPr/>
        <a:lstStyle/>
        <a:p>
          <a:endParaRPr lang="ru-RU"/>
        </a:p>
      </dgm:t>
    </dgm:pt>
    <dgm:pt modelId="{BE5851C6-A4CC-4835-8F04-DF873B5AF4C2}" type="sibTrans" cxnId="{2576E681-9487-42AB-BD5E-B427210ACFF2}">
      <dgm:prSet/>
      <dgm:spPr/>
      <dgm:t>
        <a:bodyPr/>
        <a:lstStyle/>
        <a:p>
          <a:endParaRPr lang="ru-RU"/>
        </a:p>
      </dgm:t>
    </dgm:pt>
    <dgm:pt modelId="{8DC0149E-A1FB-4D66-A68E-4E41D401DD15}">
      <dgm:prSet phldrT="[Текст]" custT="1"/>
      <dgm:spPr/>
      <dgm:t>
        <a:bodyPr/>
        <a:lstStyle/>
        <a:p>
          <a:r>
            <a:rPr lang="ru-RU" sz="2400" dirty="0"/>
            <a:t>Умение вовлечь воспитанников в процесс формулирования целей и задач. </a:t>
          </a:r>
        </a:p>
      </dgm:t>
    </dgm:pt>
    <dgm:pt modelId="{965EB3AC-C591-4BFC-87AC-C2C0E5165CB7}" type="parTrans" cxnId="{A5C12A03-1AED-4869-8476-1EEA99CBD8E5}">
      <dgm:prSet/>
      <dgm:spPr/>
      <dgm:t>
        <a:bodyPr/>
        <a:lstStyle/>
        <a:p>
          <a:endParaRPr lang="ru-RU"/>
        </a:p>
      </dgm:t>
    </dgm:pt>
    <dgm:pt modelId="{5243D970-5603-443D-B57E-12C83D05949E}" type="sibTrans" cxnId="{A5C12A03-1AED-4869-8476-1EEA99CBD8E5}">
      <dgm:prSet/>
      <dgm:spPr/>
      <dgm:t>
        <a:bodyPr/>
        <a:lstStyle/>
        <a:p>
          <a:endParaRPr lang="ru-RU"/>
        </a:p>
      </dgm:t>
    </dgm:pt>
    <dgm:pt modelId="{F8E7F2DC-2209-4A33-BFAD-321D286D399B}">
      <dgm:prSet custT="1"/>
      <dgm:spPr/>
      <dgm:t>
        <a:bodyPr/>
        <a:lstStyle/>
        <a:p>
          <a:r>
            <a:rPr lang="ru-RU" sz="2400" dirty="0"/>
            <a:t>Умение перевести тему  занятия в педагогическую задачу</a:t>
          </a:r>
        </a:p>
      </dgm:t>
    </dgm:pt>
    <dgm:pt modelId="{82475AC6-46B8-49F9-B5C6-CCE4C42664EF}" type="parTrans" cxnId="{FC1F94D9-9FC2-4B67-8F66-43138881AFB4}">
      <dgm:prSet/>
      <dgm:spPr/>
      <dgm:t>
        <a:bodyPr/>
        <a:lstStyle/>
        <a:p>
          <a:endParaRPr lang="ru-RU"/>
        </a:p>
      </dgm:t>
    </dgm:pt>
    <dgm:pt modelId="{2A73F144-45B6-41C0-9162-05A391292CC6}" type="sibTrans" cxnId="{FC1F94D9-9FC2-4B67-8F66-43138881AFB4}">
      <dgm:prSet/>
      <dgm:spPr/>
      <dgm:t>
        <a:bodyPr/>
        <a:lstStyle/>
        <a:p>
          <a:endParaRPr lang="ru-RU"/>
        </a:p>
      </dgm:t>
    </dgm:pt>
    <dgm:pt modelId="{FB077037-D603-4904-9CD1-763205A33A71}">
      <dgm:prSet phldrT="[Текст]"/>
      <dgm:spPr/>
      <dgm:t>
        <a:bodyPr/>
        <a:lstStyle/>
        <a:p>
          <a:endParaRPr lang="ru-RU" dirty="0"/>
        </a:p>
      </dgm:t>
    </dgm:pt>
    <dgm:pt modelId="{14F01453-B879-409E-9BE7-142BF7C1E72F}" type="sibTrans" cxnId="{EF314DE8-EBB2-46DD-A408-9B5159425BB8}">
      <dgm:prSet/>
      <dgm:spPr/>
      <dgm:t>
        <a:bodyPr/>
        <a:lstStyle/>
        <a:p>
          <a:endParaRPr lang="ru-RU"/>
        </a:p>
      </dgm:t>
    </dgm:pt>
    <dgm:pt modelId="{97BEE8F3-79DE-46EC-AF5F-7CD4B9A11E42}" type="parTrans" cxnId="{EF314DE8-EBB2-46DD-A408-9B5159425BB8}">
      <dgm:prSet/>
      <dgm:spPr/>
      <dgm:t>
        <a:bodyPr/>
        <a:lstStyle/>
        <a:p>
          <a:endParaRPr lang="ru-RU"/>
        </a:p>
      </dgm:t>
    </dgm:pt>
    <dgm:pt modelId="{5AA0D726-A1E6-47A1-A46A-27FD5634395B}" type="pres">
      <dgm:prSet presAssocID="{71A8E58C-1800-4341-BE50-CF508D57FED5}" presName="linearFlow" presStyleCnt="0">
        <dgm:presLayoutVars>
          <dgm:dir/>
          <dgm:animLvl val="lvl"/>
          <dgm:resizeHandles val="exact"/>
        </dgm:presLayoutVars>
      </dgm:prSet>
      <dgm:spPr/>
    </dgm:pt>
    <dgm:pt modelId="{D78D9451-3A63-4352-805E-6A0AD89EA7B2}" type="pres">
      <dgm:prSet presAssocID="{FB077037-D603-4904-9CD1-763205A33A71}" presName="composite" presStyleCnt="0"/>
      <dgm:spPr/>
    </dgm:pt>
    <dgm:pt modelId="{30D139FD-03FA-46E7-B252-4C1F65B1C274}" type="pres">
      <dgm:prSet presAssocID="{FB077037-D603-4904-9CD1-763205A33A71}" presName="parentText" presStyleLbl="alignNode1" presStyleIdx="0" presStyleCnt="3" custLinFactNeighborX="3681" custLinFactNeighborY="-813">
        <dgm:presLayoutVars>
          <dgm:chMax val="1"/>
          <dgm:bulletEnabled val="1"/>
        </dgm:presLayoutVars>
      </dgm:prSet>
      <dgm:spPr/>
    </dgm:pt>
    <dgm:pt modelId="{2AC68139-4E3C-4C9A-86EE-BF01A0A91420}" type="pres">
      <dgm:prSet presAssocID="{FB077037-D603-4904-9CD1-763205A33A71}" presName="descendantText" presStyleLbl="alignAcc1" presStyleIdx="0" presStyleCnt="3" custScaleY="143751" custLinFactNeighborX="1469" custLinFactNeighborY="-1034">
        <dgm:presLayoutVars>
          <dgm:bulletEnabled val="1"/>
        </dgm:presLayoutVars>
      </dgm:prSet>
      <dgm:spPr/>
    </dgm:pt>
    <dgm:pt modelId="{C59B5C5D-839E-4AA5-A236-79EB119807E8}" type="pres">
      <dgm:prSet presAssocID="{14F01453-B879-409E-9BE7-142BF7C1E72F}" presName="sp" presStyleCnt="0"/>
      <dgm:spPr/>
    </dgm:pt>
    <dgm:pt modelId="{D693C3C0-94B1-4CBB-86D1-F25AC5B7CF47}" type="pres">
      <dgm:prSet presAssocID="{FC392290-A653-4D5A-81F1-218E2164FAAF}" presName="composite" presStyleCnt="0"/>
      <dgm:spPr/>
    </dgm:pt>
    <dgm:pt modelId="{3F5F46EE-B1CA-4753-A9F5-785E2251E25D}" type="pres">
      <dgm:prSet presAssocID="{FC392290-A653-4D5A-81F1-218E2164FA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45345E-2864-4ED8-97CE-3768D551532A}" type="pres">
      <dgm:prSet presAssocID="{FC392290-A653-4D5A-81F1-218E2164FAAF}" presName="descendantText" presStyleLbl="alignAcc1" presStyleIdx="1" presStyleCnt="3">
        <dgm:presLayoutVars>
          <dgm:bulletEnabled val="1"/>
        </dgm:presLayoutVars>
      </dgm:prSet>
      <dgm:spPr/>
    </dgm:pt>
    <dgm:pt modelId="{C167F0D4-0A80-490C-8868-6E93BE720D8A}" type="pres">
      <dgm:prSet presAssocID="{F44CA1BC-34BB-4924-B22D-04CB9EA70700}" presName="sp" presStyleCnt="0"/>
      <dgm:spPr/>
    </dgm:pt>
    <dgm:pt modelId="{1BA28B14-5506-4996-8E64-150BB0D0097B}" type="pres">
      <dgm:prSet presAssocID="{E82FA7E5-F0A4-412F-BB7C-CFBC48AE24CC}" presName="composite" presStyleCnt="0"/>
      <dgm:spPr/>
    </dgm:pt>
    <dgm:pt modelId="{96924C11-0B72-4CA8-BAC5-F83CA4C2F01C}" type="pres">
      <dgm:prSet presAssocID="{E82FA7E5-F0A4-412F-BB7C-CFBC48AE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382A6E-C87F-4B88-8C90-04C185791D4B}" type="pres">
      <dgm:prSet presAssocID="{E82FA7E5-F0A4-412F-BB7C-CFBC48AE24CC}" presName="descendantText" presStyleLbl="alignAcc1" presStyleIdx="2" presStyleCnt="3" custScaleY="96396">
        <dgm:presLayoutVars>
          <dgm:bulletEnabled val="1"/>
        </dgm:presLayoutVars>
      </dgm:prSet>
      <dgm:spPr/>
    </dgm:pt>
  </dgm:ptLst>
  <dgm:cxnLst>
    <dgm:cxn modelId="{A5C12A03-1AED-4869-8476-1EEA99CBD8E5}" srcId="{E82FA7E5-F0A4-412F-BB7C-CFBC48AE24CC}" destId="{8DC0149E-A1FB-4D66-A68E-4E41D401DD15}" srcOrd="0" destOrd="0" parTransId="{965EB3AC-C591-4BFC-87AC-C2C0E5165CB7}" sibTransId="{5243D970-5603-443D-B57E-12C83D05949E}"/>
    <dgm:cxn modelId="{D2FC841E-C739-4F67-9F04-A95C8F8449FC}" type="presOf" srcId="{F4A3E2A9-5FDE-49E5-876E-4C967C15548C}" destId="{2AC68139-4E3C-4C9A-86EE-BF01A0A91420}" srcOrd="0" destOrd="0" presId="urn:microsoft.com/office/officeart/2005/8/layout/chevron2"/>
    <dgm:cxn modelId="{BBC1FD29-26BD-4F0F-AF02-A796818DD13E}" type="presOf" srcId="{F8E7F2DC-2209-4A33-BFAD-321D286D399B}" destId="{B145345E-2864-4ED8-97CE-3768D551532A}" srcOrd="0" destOrd="0" presId="urn:microsoft.com/office/officeart/2005/8/layout/chevron2"/>
    <dgm:cxn modelId="{F53C0B69-7A03-4188-B459-C25FE6483116}" srcId="{71A8E58C-1800-4341-BE50-CF508D57FED5}" destId="{FC392290-A653-4D5A-81F1-218E2164FAAF}" srcOrd="1" destOrd="0" parTransId="{AD24DF14-B8B2-4EBE-8DA4-C6FA7756B700}" sibTransId="{F44CA1BC-34BB-4924-B22D-04CB9EA70700}"/>
    <dgm:cxn modelId="{0EBB6B50-0C9E-4592-9F0B-D65A48D5A705}" type="presOf" srcId="{E82FA7E5-F0A4-412F-BB7C-CFBC48AE24CC}" destId="{96924C11-0B72-4CA8-BAC5-F83CA4C2F01C}" srcOrd="0" destOrd="0" presId="urn:microsoft.com/office/officeart/2005/8/layout/chevron2"/>
    <dgm:cxn modelId="{2576E681-9487-42AB-BD5E-B427210ACFF2}" srcId="{71A8E58C-1800-4341-BE50-CF508D57FED5}" destId="{E82FA7E5-F0A4-412F-BB7C-CFBC48AE24CC}" srcOrd="2" destOrd="0" parTransId="{EAD8EEEF-15EB-4749-8566-35AAFBEB9327}" sibTransId="{BE5851C6-A4CC-4835-8F04-DF873B5AF4C2}"/>
    <dgm:cxn modelId="{6A824394-5318-41BA-90AA-C87055150867}" type="presOf" srcId="{71A8E58C-1800-4341-BE50-CF508D57FED5}" destId="{5AA0D726-A1E6-47A1-A46A-27FD5634395B}" srcOrd="0" destOrd="0" presId="urn:microsoft.com/office/officeart/2005/8/layout/chevron2"/>
    <dgm:cxn modelId="{7BE5679E-6A91-4604-8185-489B0D71402C}" type="presOf" srcId="{8DC0149E-A1FB-4D66-A68E-4E41D401DD15}" destId="{BA382A6E-C87F-4B88-8C90-04C185791D4B}" srcOrd="0" destOrd="0" presId="urn:microsoft.com/office/officeart/2005/8/layout/chevron2"/>
    <dgm:cxn modelId="{1AF9C6AE-8996-49EF-95A4-D73B2E50FDFC}" type="presOf" srcId="{FC392290-A653-4D5A-81F1-218E2164FAAF}" destId="{3F5F46EE-B1CA-4753-A9F5-785E2251E25D}" srcOrd="0" destOrd="0" presId="urn:microsoft.com/office/officeart/2005/8/layout/chevron2"/>
    <dgm:cxn modelId="{81DBBCB6-1DBB-445D-94F8-E7A1BEE2CA18}" type="presOf" srcId="{FB077037-D603-4904-9CD1-763205A33A71}" destId="{30D139FD-03FA-46E7-B252-4C1F65B1C274}" srcOrd="0" destOrd="0" presId="urn:microsoft.com/office/officeart/2005/8/layout/chevron2"/>
    <dgm:cxn modelId="{42AA1EBB-ADFB-4468-A940-2D72F9B4776F}" srcId="{FB077037-D603-4904-9CD1-763205A33A71}" destId="{F4A3E2A9-5FDE-49E5-876E-4C967C15548C}" srcOrd="0" destOrd="0" parTransId="{E7795B73-ADB7-4478-B7AF-0D90CC14F628}" sibTransId="{21D41E78-3AF3-42EA-8FEC-B1C438610D5D}"/>
    <dgm:cxn modelId="{FC1F94D9-9FC2-4B67-8F66-43138881AFB4}" srcId="{FC392290-A653-4D5A-81F1-218E2164FAAF}" destId="{F8E7F2DC-2209-4A33-BFAD-321D286D399B}" srcOrd="0" destOrd="0" parTransId="{82475AC6-46B8-49F9-B5C6-CCE4C42664EF}" sibTransId="{2A73F144-45B6-41C0-9162-05A391292CC6}"/>
    <dgm:cxn modelId="{EF314DE8-EBB2-46DD-A408-9B5159425BB8}" srcId="{71A8E58C-1800-4341-BE50-CF508D57FED5}" destId="{FB077037-D603-4904-9CD1-763205A33A71}" srcOrd="0" destOrd="0" parTransId="{97BEE8F3-79DE-46EC-AF5F-7CD4B9A11E42}" sibTransId="{14F01453-B879-409E-9BE7-142BF7C1E72F}"/>
    <dgm:cxn modelId="{172197DE-9DB0-4759-ADBA-AD14993EF238}" type="presParOf" srcId="{5AA0D726-A1E6-47A1-A46A-27FD5634395B}" destId="{D78D9451-3A63-4352-805E-6A0AD89EA7B2}" srcOrd="0" destOrd="0" presId="urn:microsoft.com/office/officeart/2005/8/layout/chevron2"/>
    <dgm:cxn modelId="{66BC733F-8273-4405-8885-6075AE9E0A03}" type="presParOf" srcId="{D78D9451-3A63-4352-805E-6A0AD89EA7B2}" destId="{30D139FD-03FA-46E7-B252-4C1F65B1C274}" srcOrd="0" destOrd="0" presId="urn:microsoft.com/office/officeart/2005/8/layout/chevron2"/>
    <dgm:cxn modelId="{8057344E-8B0C-4648-B1CF-94CA8FE37E7F}" type="presParOf" srcId="{D78D9451-3A63-4352-805E-6A0AD89EA7B2}" destId="{2AC68139-4E3C-4C9A-86EE-BF01A0A91420}" srcOrd="1" destOrd="0" presId="urn:microsoft.com/office/officeart/2005/8/layout/chevron2"/>
    <dgm:cxn modelId="{D4FFAF0A-1225-4E9E-8DD8-AFAF42B0E1D7}" type="presParOf" srcId="{5AA0D726-A1E6-47A1-A46A-27FD5634395B}" destId="{C59B5C5D-839E-4AA5-A236-79EB119807E8}" srcOrd="1" destOrd="0" presId="urn:microsoft.com/office/officeart/2005/8/layout/chevron2"/>
    <dgm:cxn modelId="{50DD5552-6371-4828-A315-9873B324A746}" type="presParOf" srcId="{5AA0D726-A1E6-47A1-A46A-27FD5634395B}" destId="{D693C3C0-94B1-4CBB-86D1-F25AC5B7CF47}" srcOrd="2" destOrd="0" presId="urn:microsoft.com/office/officeart/2005/8/layout/chevron2"/>
    <dgm:cxn modelId="{3A99E2A7-7BF2-4E9C-865A-2F45B2CB8203}" type="presParOf" srcId="{D693C3C0-94B1-4CBB-86D1-F25AC5B7CF47}" destId="{3F5F46EE-B1CA-4753-A9F5-785E2251E25D}" srcOrd="0" destOrd="0" presId="urn:microsoft.com/office/officeart/2005/8/layout/chevron2"/>
    <dgm:cxn modelId="{6002F39B-0463-4861-8BE6-AAA44C7F7D89}" type="presParOf" srcId="{D693C3C0-94B1-4CBB-86D1-F25AC5B7CF47}" destId="{B145345E-2864-4ED8-97CE-3768D551532A}" srcOrd="1" destOrd="0" presId="urn:microsoft.com/office/officeart/2005/8/layout/chevron2"/>
    <dgm:cxn modelId="{D0A21CDB-3AC8-4298-9CB8-6B5748265DE7}" type="presParOf" srcId="{5AA0D726-A1E6-47A1-A46A-27FD5634395B}" destId="{C167F0D4-0A80-490C-8868-6E93BE720D8A}" srcOrd="3" destOrd="0" presId="urn:microsoft.com/office/officeart/2005/8/layout/chevron2"/>
    <dgm:cxn modelId="{4D412E24-5C39-41FD-A0AE-7FA1E3885F92}" type="presParOf" srcId="{5AA0D726-A1E6-47A1-A46A-27FD5634395B}" destId="{1BA28B14-5506-4996-8E64-150BB0D0097B}" srcOrd="4" destOrd="0" presId="urn:microsoft.com/office/officeart/2005/8/layout/chevron2"/>
    <dgm:cxn modelId="{40C82BF8-BF40-4E35-87FA-69E1405199E4}" type="presParOf" srcId="{1BA28B14-5506-4996-8E64-150BB0D0097B}" destId="{96924C11-0B72-4CA8-BAC5-F83CA4C2F01C}" srcOrd="0" destOrd="0" presId="urn:microsoft.com/office/officeart/2005/8/layout/chevron2"/>
    <dgm:cxn modelId="{ADFA3AAE-CE07-4735-8D89-420DB181D4E1}" type="presParOf" srcId="{1BA28B14-5506-4996-8E64-150BB0D0097B}" destId="{BA382A6E-C87F-4B88-8C90-04C185791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8E58C-1800-4341-BE50-CF508D57FE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3E2A9-5FDE-49E5-876E-4C967C15548C}">
      <dgm:prSet phldrT="[Текст]" custT="1"/>
      <dgm:spPr/>
      <dgm:t>
        <a:bodyPr/>
        <a:lstStyle/>
        <a:p>
          <a:r>
            <a:rPr lang="ru-RU" sz="2400" dirty="0"/>
            <a:t>Умение создавать ситуации, обеспечивающие успех в образовательной  деятельности;</a:t>
          </a:r>
        </a:p>
      </dgm:t>
    </dgm:pt>
    <dgm:pt modelId="{E7795B73-ADB7-4478-B7AF-0D90CC14F628}" type="parTrans" cxnId="{42AA1EBB-ADFB-4468-A940-2D72F9B4776F}">
      <dgm:prSet/>
      <dgm:spPr/>
      <dgm:t>
        <a:bodyPr/>
        <a:lstStyle/>
        <a:p>
          <a:endParaRPr lang="ru-RU"/>
        </a:p>
      </dgm:t>
    </dgm:pt>
    <dgm:pt modelId="{21D41E78-3AF3-42EA-8FEC-B1C438610D5D}" type="sibTrans" cxnId="{42AA1EBB-ADFB-4468-A940-2D72F9B4776F}">
      <dgm:prSet/>
      <dgm:spPr/>
      <dgm:t>
        <a:bodyPr/>
        <a:lstStyle/>
        <a:p>
          <a:endParaRPr lang="ru-RU"/>
        </a:p>
      </dgm:t>
    </dgm:pt>
    <dgm:pt modelId="{FC392290-A653-4D5A-81F1-218E2164FAAF}">
      <dgm:prSet phldrT="[Текст]"/>
      <dgm:spPr/>
      <dgm:t>
        <a:bodyPr/>
        <a:lstStyle/>
        <a:p>
          <a:endParaRPr lang="ru-RU" dirty="0"/>
        </a:p>
      </dgm:t>
    </dgm:pt>
    <dgm:pt modelId="{AD24DF14-B8B2-4EBE-8DA4-C6FA7756B700}" type="parTrans" cxnId="{F53C0B69-7A03-4188-B459-C25FE6483116}">
      <dgm:prSet/>
      <dgm:spPr/>
      <dgm:t>
        <a:bodyPr/>
        <a:lstStyle/>
        <a:p>
          <a:endParaRPr lang="ru-RU"/>
        </a:p>
      </dgm:t>
    </dgm:pt>
    <dgm:pt modelId="{F44CA1BC-34BB-4924-B22D-04CB9EA70700}" type="sibTrans" cxnId="{F53C0B69-7A03-4188-B459-C25FE6483116}">
      <dgm:prSet/>
      <dgm:spPr/>
      <dgm:t>
        <a:bodyPr/>
        <a:lstStyle/>
        <a:p>
          <a:endParaRPr lang="ru-RU"/>
        </a:p>
      </dgm:t>
    </dgm:pt>
    <dgm:pt modelId="{E82FA7E5-F0A4-412F-BB7C-CFBC48AE24CC}">
      <dgm:prSet phldrT="[Текст]"/>
      <dgm:spPr/>
      <dgm:t>
        <a:bodyPr/>
        <a:lstStyle/>
        <a:p>
          <a:endParaRPr lang="ru-RU" dirty="0"/>
        </a:p>
      </dgm:t>
    </dgm:pt>
    <dgm:pt modelId="{EAD8EEEF-15EB-4749-8566-35AAFBEB9327}" type="parTrans" cxnId="{2576E681-9487-42AB-BD5E-B427210ACFF2}">
      <dgm:prSet/>
      <dgm:spPr/>
      <dgm:t>
        <a:bodyPr/>
        <a:lstStyle/>
        <a:p>
          <a:endParaRPr lang="ru-RU"/>
        </a:p>
      </dgm:t>
    </dgm:pt>
    <dgm:pt modelId="{BE5851C6-A4CC-4835-8F04-DF873B5AF4C2}" type="sibTrans" cxnId="{2576E681-9487-42AB-BD5E-B427210ACFF2}">
      <dgm:prSet/>
      <dgm:spPr/>
      <dgm:t>
        <a:bodyPr/>
        <a:lstStyle/>
        <a:p>
          <a:endParaRPr lang="ru-RU"/>
        </a:p>
      </dgm:t>
    </dgm:pt>
    <dgm:pt modelId="{8DC0149E-A1FB-4D66-A68E-4E41D401DD15}">
      <dgm:prSet phldrT="[Текст]" custT="1"/>
      <dgm:spPr/>
      <dgm:t>
        <a:bodyPr/>
        <a:lstStyle/>
        <a:p>
          <a:r>
            <a:rPr lang="ru-RU" sz="2400" dirty="0"/>
            <a:t>Умение создавать условия для </a:t>
          </a:r>
          <a:r>
            <a:rPr lang="ru-RU" sz="2400" dirty="0" err="1"/>
            <a:t>самомотивирования</a:t>
          </a:r>
          <a:r>
            <a:rPr lang="ru-RU" sz="2400" dirty="0"/>
            <a:t>  воспитанников</a:t>
          </a:r>
          <a:endParaRPr lang="ru-RU" sz="1800" dirty="0"/>
        </a:p>
      </dgm:t>
    </dgm:pt>
    <dgm:pt modelId="{965EB3AC-C591-4BFC-87AC-C2C0E5165CB7}" type="parTrans" cxnId="{A5C12A03-1AED-4869-8476-1EEA99CBD8E5}">
      <dgm:prSet/>
      <dgm:spPr/>
      <dgm:t>
        <a:bodyPr/>
        <a:lstStyle/>
        <a:p>
          <a:endParaRPr lang="ru-RU"/>
        </a:p>
      </dgm:t>
    </dgm:pt>
    <dgm:pt modelId="{5243D970-5603-443D-B57E-12C83D05949E}" type="sibTrans" cxnId="{A5C12A03-1AED-4869-8476-1EEA99CBD8E5}">
      <dgm:prSet/>
      <dgm:spPr/>
      <dgm:t>
        <a:bodyPr/>
        <a:lstStyle/>
        <a:p>
          <a:endParaRPr lang="ru-RU"/>
        </a:p>
      </dgm:t>
    </dgm:pt>
    <dgm:pt modelId="{F8E7F2DC-2209-4A33-BFAD-321D286D399B}">
      <dgm:prSet custT="1"/>
      <dgm:spPr/>
      <dgm:t>
        <a:bodyPr/>
        <a:lstStyle/>
        <a:p>
          <a:r>
            <a:rPr lang="ru-RU" sz="2400" dirty="0"/>
            <a:t>Умение создавать условия обеспечения позитивной мотивации воспитанников; </a:t>
          </a:r>
        </a:p>
      </dgm:t>
    </dgm:pt>
    <dgm:pt modelId="{82475AC6-46B8-49F9-B5C6-CCE4C42664EF}" type="parTrans" cxnId="{FC1F94D9-9FC2-4B67-8F66-43138881AFB4}">
      <dgm:prSet/>
      <dgm:spPr/>
      <dgm:t>
        <a:bodyPr/>
        <a:lstStyle/>
        <a:p>
          <a:endParaRPr lang="ru-RU"/>
        </a:p>
      </dgm:t>
    </dgm:pt>
    <dgm:pt modelId="{2A73F144-45B6-41C0-9162-05A391292CC6}" type="sibTrans" cxnId="{FC1F94D9-9FC2-4B67-8F66-43138881AFB4}">
      <dgm:prSet/>
      <dgm:spPr/>
      <dgm:t>
        <a:bodyPr/>
        <a:lstStyle/>
        <a:p>
          <a:endParaRPr lang="ru-RU"/>
        </a:p>
      </dgm:t>
    </dgm:pt>
    <dgm:pt modelId="{FB077037-D603-4904-9CD1-763205A33A71}">
      <dgm:prSet phldrT="[Текст]"/>
      <dgm:spPr/>
      <dgm:t>
        <a:bodyPr/>
        <a:lstStyle/>
        <a:p>
          <a:endParaRPr lang="ru-RU" dirty="0"/>
        </a:p>
      </dgm:t>
    </dgm:pt>
    <dgm:pt modelId="{14F01453-B879-409E-9BE7-142BF7C1E72F}" type="sibTrans" cxnId="{EF314DE8-EBB2-46DD-A408-9B5159425BB8}">
      <dgm:prSet/>
      <dgm:spPr/>
      <dgm:t>
        <a:bodyPr/>
        <a:lstStyle/>
        <a:p>
          <a:endParaRPr lang="ru-RU"/>
        </a:p>
      </dgm:t>
    </dgm:pt>
    <dgm:pt modelId="{97BEE8F3-79DE-46EC-AF5F-7CD4B9A11E42}" type="parTrans" cxnId="{EF314DE8-EBB2-46DD-A408-9B5159425BB8}">
      <dgm:prSet/>
      <dgm:spPr/>
      <dgm:t>
        <a:bodyPr/>
        <a:lstStyle/>
        <a:p>
          <a:endParaRPr lang="ru-RU"/>
        </a:p>
      </dgm:t>
    </dgm:pt>
    <dgm:pt modelId="{5AA0D726-A1E6-47A1-A46A-27FD5634395B}" type="pres">
      <dgm:prSet presAssocID="{71A8E58C-1800-4341-BE50-CF508D57FED5}" presName="linearFlow" presStyleCnt="0">
        <dgm:presLayoutVars>
          <dgm:dir/>
          <dgm:animLvl val="lvl"/>
          <dgm:resizeHandles val="exact"/>
        </dgm:presLayoutVars>
      </dgm:prSet>
      <dgm:spPr/>
    </dgm:pt>
    <dgm:pt modelId="{D78D9451-3A63-4352-805E-6A0AD89EA7B2}" type="pres">
      <dgm:prSet presAssocID="{FB077037-D603-4904-9CD1-763205A33A71}" presName="composite" presStyleCnt="0"/>
      <dgm:spPr/>
    </dgm:pt>
    <dgm:pt modelId="{30D139FD-03FA-46E7-B252-4C1F65B1C274}" type="pres">
      <dgm:prSet presAssocID="{FB077037-D603-4904-9CD1-763205A33A71}" presName="parentText" presStyleLbl="alignNode1" presStyleIdx="0" presStyleCnt="3" custLinFactNeighborX="3681" custLinFactNeighborY="-813">
        <dgm:presLayoutVars>
          <dgm:chMax val="1"/>
          <dgm:bulletEnabled val="1"/>
        </dgm:presLayoutVars>
      </dgm:prSet>
      <dgm:spPr/>
    </dgm:pt>
    <dgm:pt modelId="{2AC68139-4E3C-4C9A-86EE-BF01A0A91420}" type="pres">
      <dgm:prSet presAssocID="{FB077037-D603-4904-9CD1-763205A33A71}" presName="descendantText" presStyleLbl="alignAcc1" presStyleIdx="0" presStyleCnt="3" custLinFactNeighborX="172" custLinFactNeighborY="-4237">
        <dgm:presLayoutVars>
          <dgm:bulletEnabled val="1"/>
        </dgm:presLayoutVars>
      </dgm:prSet>
      <dgm:spPr/>
    </dgm:pt>
    <dgm:pt modelId="{C59B5C5D-839E-4AA5-A236-79EB119807E8}" type="pres">
      <dgm:prSet presAssocID="{14F01453-B879-409E-9BE7-142BF7C1E72F}" presName="sp" presStyleCnt="0"/>
      <dgm:spPr/>
    </dgm:pt>
    <dgm:pt modelId="{D693C3C0-94B1-4CBB-86D1-F25AC5B7CF47}" type="pres">
      <dgm:prSet presAssocID="{FC392290-A653-4D5A-81F1-218E2164FAAF}" presName="composite" presStyleCnt="0"/>
      <dgm:spPr/>
    </dgm:pt>
    <dgm:pt modelId="{3F5F46EE-B1CA-4753-A9F5-785E2251E25D}" type="pres">
      <dgm:prSet presAssocID="{FC392290-A653-4D5A-81F1-218E2164FAAF}" presName="parentText" presStyleLbl="alignNode1" presStyleIdx="1" presStyleCnt="3" custLinFactNeighborX="3681" custLinFactNeighborY="-3177">
        <dgm:presLayoutVars>
          <dgm:chMax val="1"/>
          <dgm:bulletEnabled val="1"/>
        </dgm:presLayoutVars>
      </dgm:prSet>
      <dgm:spPr/>
    </dgm:pt>
    <dgm:pt modelId="{B145345E-2864-4ED8-97CE-3768D551532A}" type="pres">
      <dgm:prSet presAssocID="{FC392290-A653-4D5A-81F1-218E2164FAAF}" presName="descendantText" presStyleLbl="alignAcc1" presStyleIdx="1" presStyleCnt="3">
        <dgm:presLayoutVars>
          <dgm:bulletEnabled val="1"/>
        </dgm:presLayoutVars>
      </dgm:prSet>
      <dgm:spPr/>
    </dgm:pt>
    <dgm:pt modelId="{C167F0D4-0A80-490C-8868-6E93BE720D8A}" type="pres">
      <dgm:prSet presAssocID="{F44CA1BC-34BB-4924-B22D-04CB9EA70700}" presName="sp" presStyleCnt="0"/>
      <dgm:spPr/>
    </dgm:pt>
    <dgm:pt modelId="{1BA28B14-5506-4996-8E64-150BB0D0097B}" type="pres">
      <dgm:prSet presAssocID="{E82FA7E5-F0A4-412F-BB7C-CFBC48AE24CC}" presName="composite" presStyleCnt="0"/>
      <dgm:spPr/>
    </dgm:pt>
    <dgm:pt modelId="{96924C11-0B72-4CA8-BAC5-F83CA4C2F01C}" type="pres">
      <dgm:prSet presAssocID="{E82FA7E5-F0A4-412F-BB7C-CFBC48AE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382A6E-C87F-4B88-8C90-04C185791D4B}" type="pres">
      <dgm:prSet presAssocID="{E82FA7E5-F0A4-412F-BB7C-CFBC48AE24CC}" presName="descendantText" presStyleLbl="alignAcc1" presStyleIdx="2" presStyleCnt="3" custScaleY="137802">
        <dgm:presLayoutVars>
          <dgm:bulletEnabled val="1"/>
        </dgm:presLayoutVars>
      </dgm:prSet>
      <dgm:spPr/>
    </dgm:pt>
  </dgm:ptLst>
  <dgm:cxnLst>
    <dgm:cxn modelId="{A5C12A03-1AED-4869-8476-1EEA99CBD8E5}" srcId="{E82FA7E5-F0A4-412F-BB7C-CFBC48AE24CC}" destId="{8DC0149E-A1FB-4D66-A68E-4E41D401DD15}" srcOrd="0" destOrd="0" parTransId="{965EB3AC-C591-4BFC-87AC-C2C0E5165CB7}" sibTransId="{5243D970-5603-443D-B57E-12C83D05949E}"/>
    <dgm:cxn modelId="{D2FC841E-C739-4F67-9F04-A95C8F8449FC}" type="presOf" srcId="{F4A3E2A9-5FDE-49E5-876E-4C967C15548C}" destId="{2AC68139-4E3C-4C9A-86EE-BF01A0A91420}" srcOrd="0" destOrd="0" presId="urn:microsoft.com/office/officeart/2005/8/layout/chevron2"/>
    <dgm:cxn modelId="{BBC1FD29-26BD-4F0F-AF02-A796818DD13E}" type="presOf" srcId="{F8E7F2DC-2209-4A33-BFAD-321D286D399B}" destId="{B145345E-2864-4ED8-97CE-3768D551532A}" srcOrd="0" destOrd="0" presId="urn:microsoft.com/office/officeart/2005/8/layout/chevron2"/>
    <dgm:cxn modelId="{F53C0B69-7A03-4188-B459-C25FE6483116}" srcId="{71A8E58C-1800-4341-BE50-CF508D57FED5}" destId="{FC392290-A653-4D5A-81F1-218E2164FAAF}" srcOrd="1" destOrd="0" parTransId="{AD24DF14-B8B2-4EBE-8DA4-C6FA7756B700}" sibTransId="{F44CA1BC-34BB-4924-B22D-04CB9EA70700}"/>
    <dgm:cxn modelId="{0EBB6B50-0C9E-4592-9F0B-D65A48D5A705}" type="presOf" srcId="{E82FA7E5-F0A4-412F-BB7C-CFBC48AE24CC}" destId="{96924C11-0B72-4CA8-BAC5-F83CA4C2F01C}" srcOrd="0" destOrd="0" presId="urn:microsoft.com/office/officeart/2005/8/layout/chevron2"/>
    <dgm:cxn modelId="{2576E681-9487-42AB-BD5E-B427210ACFF2}" srcId="{71A8E58C-1800-4341-BE50-CF508D57FED5}" destId="{E82FA7E5-F0A4-412F-BB7C-CFBC48AE24CC}" srcOrd="2" destOrd="0" parTransId="{EAD8EEEF-15EB-4749-8566-35AAFBEB9327}" sibTransId="{BE5851C6-A4CC-4835-8F04-DF873B5AF4C2}"/>
    <dgm:cxn modelId="{6A824394-5318-41BA-90AA-C87055150867}" type="presOf" srcId="{71A8E58C-1800-4341-BE50-CF508D57FED5}" destId="{5AA0D726-A1E6-47A1-A46A-27FD5634395B}" srcOrd="0" destOrd="0" presId="urn:microsoft.com/office/officeart/2005/8/layout/chevron2"/>
    <dgm:cxn modelId="{7BE5679E-6A91-4604-8185-489B0D71402C}" type="presOf" srcId="{8DC0149E-A1FB-4D66-A68E-4E41D401DD15}" destId="{BA382A6E-C87F-4B88-8C90-04C185791D4B}" srcOrd="0" destOrd="0" presId="urn:microsoft.com/office/officeart/2005/8/layout/chevron2"/>
    <dgm:cxn modelId="{1AF9C6AE-8996-49EF-95A4-D73B2E50FDFC}" type="presOf" srcId="{FC392290-A653-4D5A-81F1-218E2164FAAF}" destId="{3F5F46EE-B1CA-4753-A9F5-785E2251E25D}" srcOrd="0" destOrd="0" presId="urn:microsoft.com/office/officeart/2005/8/layout/chevron2"/>
    <dgm:cxn modelId="{81DBBCB6-1DBB-445D-94F8-E7A1BEE2CA18}" type="presOf" srcId="{FB077037-D603-4904-9CD1-763205A33A71}" destId="{30D139FD-03FA-46E7-B252-4C1F65B1C274}" srcOrd="0" destOrd="0" presId="urn:microsoft.com/office/officeart/2005/8/layout/chevron2"/>
    <dgm:cxn modelId="{42AA1EBB-ADFB-4468-A940-2D72F9B4776F}" srcId="{FB077037-D603-4904-9CD1-763205A33A71}" destId="{F4A3E2A9-5FDE-49E5-876E-4C967C15548C}" srcOrd="0" destOrd="0" parTransId="{E7795B73-ADB7-4478-B7AF-0D90CC14F628}" sibTransId="{21D41E78-3AF3-42EA-8FEC-B1C438610D5D}"/>
    <dgm:cxn modelId="{FC1F94D9-9FC2-4B67-8F66-43138881AFB4}" srcId="{FC392290-A653-4D5A-81F1-218E2164FAAF}" destId="{F8E7F2DC-2209-4A33-BFAD-321D286D399B}" srcOrd="0" destOrd="0" parTransId="{82475AC6-46B8-49F9-B5C6-CCE4C42664EF}" sibTransId="{2A73F144-45B6-41C0-9162-05A391292CC6}"/>
    <dgm:cxn modelId="{EF314DE8-EBB2-46DD-A408-9B5159425BB8}" srcId="{71A8E58C-1800-4341-BE50-CF508D57FED5}" destId="{FB077037-D603-4904-9CD1-763205A33A71}" srcOrd="0" destOrd="0" parTransId="{97BEE8F3-79DE-46EC-AF5F-7CD4B9A11E42}" sibTransId="{14F01453-B879-409E-9BE7-142BF7C1E72F}"/>
    <dgm:cxn modelId="{172197DE-9DB0-4759-ADBA-AD14993EF238}" type="presParOf" srcId="{5AA0D726-A1E6-47A1-A46A-27FD5634395B}" destId="{D78D9451-3A63-4352-805E-6A0AD89EA7B2}" srcOrd="0" destOrd="0" presId="urn:microsoft.com/office/officeart/2005/8/layout/chevron2"/>
    <dgm:cxn modelId="{66BC733F-8273-4405-8885-6075AE9E0A03}" type="presParOf" srcId="{D78D9451-3A63-4352-805E-6A0AD89EA7B2}" destId="{30D139FD-03FA-46E7-B252-4C1F65B1C274}" srcOrd="0" destOrd="0" presId="urn:microsoft.com/office/officeart/2005/8/layout/chevron2"/>
    <dgm:cxn modelId="{8057344E-8B0C-4648-B1CF-94CA8FE37E7F}" type="presParOf" srcId="{D78D9451-3A63-4352-805E-6A0AD89EA7B2}" destId="{2AC68139-4E3C-4C9A-86EE-BF01A0A91420}" srcOrd="1" destOrd="0" presId="urn:microsoft.com/office/officeart/2005/8/layout/chevron2"/>
    <dgm:cxn modelId="{D4FFAF0A-1225-4E9E-8DD8-AFAF42B0E1D7}" type="presParOf" srcId="{5AA0D726-A1E6-47A1-A46A-27FD5634395B}" destId="{C59B5C5D-839E-4AA5-A236-79EB119807E8}" srcOrd="1" destOrd="0" presId="urn:microsoft.com/office/officeart/2005/8/layout/chevron2"/>
    <dgm:cxn modelId="{50DD5552-6371-4828-A315-9873B324A746}" type="presParOf" srcId="{5AA0D726-A1E6-47A1-A46A-27FD5634395B}" destId="{D693C3C0-94B1-4CBB-86D1-F25AC5B7CF47}" srcOrd="2" destOrd="0" presId="urn:microsoft.com/office/officeart/2005/8/layout/chevron2"/>
    <dgm:cxn modelId="{3A99E2A7-7BF2-4E9C-865A-2F45B2CB8203}" type="presParOf" srcId="{D693C3C0-94B1-4CBB-86D1-F25AC5B7CF47}" destId="{3F5F46EE-B1CA-4753-A9F5-785E2251E25D}" srcOrd="0" destOrd="0" presId="urn:microsoft.com/office/officeart/2005/8/layout/chevron2"/>
    <dgm:cxn modelId="{6002F39B-0463-4861-8BE6-AAA44C7F7D89}" type="presParOf" srcId="{D693C3C0-94B1-4CBB-86D1-F25AC5B7CF47}" destId="{B145345E-2864-4ED8-97CE-3768D551532A}" srcOrd="1" destOrd="0" presId="urn:microsoft.com/office/officeart/2005/8/layout/chevron2"/>
    <dgm:cxn modelId="{D0A21CDB-3AC8-4298-9CB8-6B5748265DE7}" type="presParOf" srcId="{5AA0D726-A1E6-47A1-A46A-27FD5634395B}" destId="{C167F0D4-0A80-490C-8868-6E93BE720D8A}" srcOrd="3" destOrd="0" presId="urn:microsoft.com/office/officeart/2005/8/layout/chevron2"/>
    <dgm:cxn modelId="{4D412E24-5C39-41FD-A0AE-7FA1E3885F92}" type="presParOf" srcId="{5AA0D726-A1E6-47A1-A46A-27FD5634395B}" destId="{1BA28B14-5506-4996-8E64-150BB0D0097B}" srcOrd="4" destOrd="0" presId="urn:microsoft.com/office/officeart/2005/8/layout/chevron2"/>
    <dgm:cxn modelId="{40C82BF8-BF40-4E35-87FA-69E1405199E4}" type="presParOf" srcId="{1BA28B14-5506-4996-8E64-150BB0D0097B}" destId="{96924C11-0B72-4CA8-BAC5-F83CA4C2F01C}" srcOrd="0" destOrd="0" presId="urn:microsoft.com/office/officeart/2005/8/layout/chevron2"/>
    <dgm:cxn modelId="{ADFA3AAE-CE07-4735-8D89-420DB181D4E1}" type="presParOf" srcId="{1BA28B14-5506-4996-8E64-150BB0D0097B}" destId="{BA382A6E-C87F-4B88-8C90-04C185791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8E58C-1800-4341-BE50-CF508D57FE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3E2A9-5FDE-49E5-876E-4C967C15548C}">
      <dgm:prSet phldrT="[Текст]" custT="1"/>
      <dgm:spPr/>
      <dgm:t>
        <a:bodyPr/>
        <a:lstStyle/>
        <a:p>
          <a:r>
            <a:rPr lang="ru-RU" sz="2400" dirty="0"/>
            <a:t>Компетентность в методах воспитания и образования</a:t>
          </a:r>
        </a:p>
      </dgm:t>
    </dgm:pt>
    <dgm:pt modelId="{E7795B73-ADB7-4478-B7AF-0D90CC14F628}" type="parTrans" cxnId="{42AA1EBB-ADFB-4468-A940-2D72F9B4776F}">
      <dgm:prSet/>
      <dgm:spPr/>
      <dgm:t>
        <a:bodyPr/>
        <a:lstStyle/>
        <a:p>
          <a:endParaRPr lang="ru-RU"/>
        </a:p>
      </dgm:t>
    </dgm:pt>
    <dgm:pt modelId="{21D41E78-3AF3-42EA-8FEC-B1C438610D5D}" type="sibTrans" cxnId="{42AA1EBB-ADFB-4468-A940-2D72F9B4776F}">
      <dgm:prSet/>
      <dgm:spPr/>
      <dgm:t>
        <a:bodyPr/>
        <a:lstStyle/>
        <a:p>
          <a:endParaRPr lang="ru-RU"/>
        </a:p>
      </dgm:t>
    </dgm:pt>
    <dgm:pt modelId="{FC392290-A653-4D5A-81F1-218E2164FAAF}">
      <dgm:prSet phldrT="[Текст]"/>
      <dgm:spPr/>
      <dgm:t>
        <a:bodyPr/>
        <a:lstStyle/>
        <a:p>
          <a:endParaRPr lang="ru-RU" dirty="0"/>
        </a:p>
      </dgm:t>
    </dgm:pt>
    <dgm:pt modelId="{AD24DF14-B8B2-4EBE-8DA4-C6FA7756B700}" type="parTrans" cxnId="{F53C0B69-7A03-4188-B459-C25FE6483116}">
      <dgm:prSet/>
      <dgm:spPr/>
      <dgm:t>
        <a:bodyPr/>
        <a:lstStyle/>
        <a:p>
          <a:endParaRPr lang="ru-RU"/>
        </a:p>
      </dgm:t>
    </dgm:pt>
    <dgm:pt modelId="{F44CA1BC-34BB-4924-B22D-04CB9EA70700}" type="sibTrans" cxnId="{F53C0B69-7A03-4188-B459-C25FE6483116}">
      <dgm:prSet/>
      <dgm:spPr/>
      <dgm:t>
        <a:bodyPr/>
        <a:lstStyle/>
        <a:p>
          <a:endParaRPr lang="ru-RU"/>
        </a:p>
      </dgm:t>
    </dgm:pt>
    <dgm:pt modelId="{E82FA7E5-F0A4-412F-BB7C-CFBC48AE24CC}">
      <dgm:prSet phldrT="[Текст]"/>
      <dgm:spPr/>
      <dgm:t>
        <a:bodyPr/>
        <a:lstStyle/>
        <a:p>
          <a:endParaRPr lang="ru-RU" dirty="0"/>
        </a:p>
      </dgm:t>
    </dgm:pt>
    <dgm:pt modelId="{EAD8EEEF-15EB-4749-8566-35AAFBEB9327}" type="parTrans" cxnId="{2576E681-9487-42AB-BD5E-B427210ACFF2}">
      <dgm:prSet/>
      <dgm:spPr/>
      <dgm:t>
        <a:bodyPr/>
        <a:lstStyle/>
        <a:p>
          <a:endParaRPr lang="ru-RU"/>
        </a:p>
      </dgm:t>
    </dgm:pt>
    <dgm:pt modelId="{BE5851C6-A4CC-4835-8F04-DF873B5AF4C2}" type="sibTrans" cxnId="{2576E681-9487-42AB-BD5E-B427210ACFF2}">
      <dgm:prSet/>
      <dgm:spPr/>
      <dgm:t>
        <a:bodyPr/>
        <a:lstStyle/>
        <a:p>
          <a:endParaRPr lang="ru-RU"/>
        </a:p>
      </dgm:t>
    </dgm:pt>
    <dgm:pt modelId="{8DC0149E-A1FB-4D66-A68E-4E41D401DD15}">
      <dgm:prSet phldrT="[Текст]" custT="1"/>
      <dgm:spPr/>
      <dgm:t>
        <a:bodyPr/>
        <a:lstStyle/>
        <a:p>
          <a:r>
            <a:rPr lang="ru-RU" sz="2400" dirty="0"/>
            <a:t>Компетентность в субъективных условиях деятельности</a:t>
          </a:r>
        </a:p>
      </dgm:t>
    </dgm:pt>
    <dgm:pt modelId="{965EB3AC-C591-4BFC-87AC-C2C0E5165CB7}" type="parTrans" cxnId="{A5C12A03-1AED-4869-8476-1EEA99CBD8E5}">
      <dgm:prSet/>
      <dgm:spPr/>
      <dgm:t>
        <a:bodyPr/>
        <a:lstStyle/>
        <a:p>
          <a:endParaRPr lang="ru-RU"/>
        </a:p>
      </dgm:t>
    </dgm:pt>
    <dgm:pt modelId="{5243D970-5603-443D-B57E-12C83D05949E}" type="sibTrans" cxnId="{A5C12A03-1AED-4869-8476-1EEA99CBD8E5}">
      <dgm:prSet/>
      <dgm:spPr/>
      <dgm:t>
        <a:bodyPr/>
        <a:lstStyle/>
        <a:p>
          <a:endParaRPr lang="ru-RU"/>
        </a:p>
      </dgm:t>
    </dgm:pt>
    <dgm:pt modelId="{F8E7F2DC-2209-4A33-BFAD-321D286D399B}">
      <dgm:prSet custT="1"/>
      <dgm:spPr/>
      <dgm:t>
        <a:bodyPr/>
        <a:lstStyle/>
        <a:p>
          <a:r>
            <a:rPr lang="ru-RU" sz="2400" dirty="0"/>
            <a:t>Компетентность в содержании воспитания и обучения </a:t>
          </a:r>
        </a:p>
      </dgm:t>
    </dgm:pt>
    <dgm:pt modelId="{82475AC6-46B8-49F9-B5C6-CCE4C42664EF}" type="parTrans" cxnId="{FC1F94D9-9FC2-4B67-8F66-43138881AFB4}">
      <dgm:prSet/>
      <dgm:spPr/>
      <dgm:t>
        <a:bodyPr/>
        <a:lstStyle/>
        <a:p>
          <a:endParaRPr lang="ru-RU"/>
        </a:p>
      </dgm:t>
    </dgm:pt>
    <dgm:pt modelId="{2A73F144-45B6-41C0-9162-05A391292CC6}" type="sibTrans" cxnId="{FC1F94D9-9FC2-4B67-8F66-43138881AFB4}">
      <dgm:prSet/>
      <dgm:spPr/>
      <dgm:t>
        <a:bodyPr/>
        <a:lstStyle/>
        <a:p>
          <a:endParaRPr lang="ru-RU"/>
        </a:p>
      </dgm:t>
    </dgm:pt>
    <dgm:pt modelId="{FB077037-D603-4904-9CD1-763205A33A71}">
      <dgm:prSet phldrT="[Текст]"/>
      <dgm:spPr/>
      <dgm:t>
        <a:bodyPr/>
        <a:lstStyle/>
        <a:p>
          <a:endParaRPr lang="ru-RU" dirty="0"/>
        </a:p>
      </dgm:t>
    </dgm:pt>
    <dgm:pt modelId="{14F01453-B879-409E-9BE7-142BF7C1E72F}" type="sibTrans" cxnId="{EF314DE8-EBB2-46DD-A408-9B5159425BB8}">
      <dgm:prSet/>
      <dgm:spPr/>
      <dgm:t>
        <a:bodyPr/>
        <a:lstStyle/>
        <a:p>
          <a:endParaRPr lang="ru-RU"/>
        </a:p>
      </dgm:t>
    </dgm:pt>
    <dgm:pt modelId="{97BEE8F3-79DE-46EC-AF5F-7CD4B9A11E42}" type="parTrans" cxnId="{EF314DE8-EBB2-46DD-A408-9B5159425BB8}">
      <dgm:prSet/>
      <dgm:spPr/>
      <dgm:t>
        <a:bodyPr/>
        <a:lstStyle/>
        <a:p>
          <a:endParaRPr lang="ru-RU"/>
        </a:p>
      </dgm:t>
    </dgm:pt>
    <dgm:pt modelId="{5AA0D726-A1E6-47A1-A46A-27FD5634395B}" type="pres">
      <dgm:prSet presAssocID="{71A8E58C-1800-4341-BE50-CF508D57FED5}" presName="linearFlow" presStyleCnt="0">
        <dgm:presLayoutVars>
          <dgm:dir/>
          <dgm:animLvl val="lvl"/>
          <dgm:resizeHandles val="exact"/>
        </dgm:presLayoutVars>
      </dgm:prSet>
      <dgm:spPr/>
    </dgm:pt>
    <dgm:pt modelId="{D78D9451-3A63-4352-805E-6A0AD89EA7B2}" type="pres">
      <dgm:prSet presAssocID="{FB077037-D603-4904-9CD1-763205A33A71}" presName="composite" presStyleCnt="0"/>
      <dgm:spPr/>
    </dgm:pt>
    <dgm:pt modelId="{30D139FD-03FA-46E7-B252-4C1F65B1C274}" type="pres">
      <dgm:prSet presAssocID="{FB077037-D603-4904-9CD1-763205A33A71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</dgm:pt>
    <dgm:pt modelId="{2AC68139-4E3C-4C9A-86EE-BF01A0A91420}" type="pres">
      <dgm:prSet presAssocID="{FB077037-D603-4904-9CD1-763205A33A71}" presName="descendantText" presStyleLbl="alignAcc1" presStyleIdx="0" presStyleCnt="3" custLinFactNeighborX="172" custLinFactNeighborY="-4237">
        <dgm:presLayoutVars>
          <dgm:bulletEnabled val="1"/>
        </dgm:presLayoutVars>
      </dgm:prSet>
      <dgm:spPr/>
    </dgm:pt>
    <dgm:pt modelId="{C59B5C5D-839E-4AA5-A236-79EB119807E8}" type="pres">
      <dgm:prSet presAssocID="{14F01453-B879-409E-9BE7-142BF7C1E72F}" presName="sp" presStyleCnt="0"/>
      <dgm:spPr/>
    </dgm:pt>
    <dgm:pt modelId="{D693C3C0-94B1-4CBB-86D1-F25AC5B7CF47}" type="pres">
      <dgm:prSet presAssocID="{FC392290-A653-4D5A-81F1-218E2164FAAF}" presName="composite" presStyleCnt="0"/>
      <dgm:spPr/>
    </dgm:pt>
    <dgm:pt modelId="{3F5F46EE-B1CA-4753-A9F5-785E2251E25D}" type="pres">
      <dgm:prSet presAssocID="{FC392290-A653-4D5A-81F1-218E2164FA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45345E-2864-4ED8-97CE-3768D551532A}" type="pres">
      <dgm:prSet presAssocID="{FC392290-A653-4D5A-81F1-218E2164FAAF}" presName="descendantText" presStyleLbl="alignAcc1" presStyleIdx="1" presStyleCnt="3" custScaleY="123359">
        <dgm:presLayoutVars>
          <dgm:bulletEnabled val="1"/>
        </dgm:presLayoutVars>
      </dgm:prSet>
      <dgm:spPr/>
    </dgm:pt>
    <dgm:pt modelId="{C167F0D4-0A80-490C-8868-6E93BE720D8A}" type="pres">
      <dgm:prSet presAssocID="{F44CA1BC-34BB-4924-B22D-04CB9EA70700}" presName="sp" presStyleCnt="0"/>
      <dgm:spPr/>
    </dgm:pt>
    <dgm:pt modelId="{1BA28B14-5506-4996-8E64-150BB0D0097B}" type="pres">
      <dgm:prSet presAssocID="{E82FA7E5-F0A4-412F-BB7C-CFBC48AE24CC}" presName="composite" presStyleCnt="0"/>
      <dgm:spPr/>
    </dgm:pt>
    <dgm:pt modelId="{96924C11-0B72-4CA8-BAC5-F83CA4C2F01C}" type="pres">
      <dgm:prSet presAssocID="{E82FA7E5-F0A4-412F-BB7C-CFBC48AE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382A6E-C87F-4B88-8C90-04C185791D4B}" type="pres">
      <dgm:prSet presAssocID="{E82FA7E5-F0A4-412F-BB7C-CFBC48AE24CC}" presName="descendantText" presStyleLbl="alignAcc1" presStyleIdx="2" presStyleCnt="3" custScaleY="114036" custLinFactNeighborX="473" custLinFactNeighborY="10357">
        <dgm:presLayoutVars>
          <dgm:bulletEnabled val="1"/>
        </dgm:presLayoutVars>
      </dgm:prSet>
      <dgm:spPr/>
    </dgm:pt>
  </dgm:ptLst>
  <dgm:cxnLst>
    <dgm:cxn modelId="{A5C12A03-1AED-4869-8476-1EEA99CBD8E5}" srcId="{E82FA7E5-F0A4-412F-BB7C-CFBC48AE24CC}" destId="{8DC0149E-A1FB-4D66-A68E-4E41D401DD15}" srcOrd="0" destOrd="0" parTransId="{965EB3AC-C591-4BFC-87AC-C2C0E5165CB7}" sibTransId="{5243D970-5603-443D-B57E-12C83D05949E}"/>
    <dgm:cxn modelId="{08F1080E-A4A7-40C8-9002-20B10FEBDFBF}" type="presOf" srcId="{F4A3E2A9-5FDE-49E5-876E-4C967C15548C}" destId="{2AC68139-4E3C-4C9A-86EE-BF01A0A91420}" srcOrd="0" destOrd="0" presId="urn:microsoft.com/office/officeart/2005/8/layout/chevron2"/>
    <dgm:cxn modelId="{10006A22-599E-479F-A22A-D0191DB535E3}" type="presOf" srcId="{E82FA7E5-F0A4-412F-BB7C-CFBC48AE24CC}" destId="{96924C11-0B72-4CA8-BAC5-F83CA4C2F01C}" srcOrd="0" destOrd="0" presId="urn:microsoft.com/office/officeart/2005/8/layout/chevron2"/>
    <dgm:cxn modelId="{F53C0B69-7A03-4188-B459-C25FE6483116}" srcId="{71A8E58C-1800-4341-BE50-CF508D57FED5}" destId="{FC392290-A653-4D5A-81F1-218E2164FAAF}" srcOrd="1" destOrd="0" parTransId="{AD24DF14-B8B2-4EBE-8DA4-C6FA7756B700}" sibTransId="{F44CA1BC-34BB-4924-B22D-04CB9EA70700}"/>
    <dgm:cxn modelId="{F2B3B97D-6542-4D47-842D-2BD0C754B995}" type="presOf" srcId="{FC392290-A653-4D5A-81F1-218E2164FAAF}" destId="{3F5F46EE-B1CA-4753-A9F5-785E2251E25D}" srcOrd="0" destOrd="0" presId="urn:microsoft.com/office/officeart/2005/8/layout/chevron2"/>
    <dgm:cxn modelId="{2576E681-9487-42AB-BD5E-B427210ACFF2}" srcId="{71A8E58C-1800-4341-BE50-CF508D57FED5}" destId="{E82FA7E5-F0A4-412F-BB7C-CFBC48AE24CC}" srcOrd="2" destOrd="0" parTransId="{EAD8EEEF-15EB-4749-8566-35AAFBEB9327}" sibTransId="{BE5851C6-A4CC-4835-8F04-DF873B5AF4C2}"/>
    <dgm:cxn modelId="{5ACA6A93-5656-4FC8-80D7-BBEAAC763373}" type="presOf" srcId="{F8E7F2DC-2209-4A33-BFAD-321D286D399B}" destId="{B145345E-2864-4ED8-97CE-3768D551532A}" srcOrd="0" destOrd="0" presId="urn:microsoft.com/office/officeart/2005/8/layout/chevron2"/>
    <dgm:cxn modelId="{AAAAE6AA-262C-4949-8313-E4D4C5E87773}" type="presOf" srcId="{71A8E58C-1800-4341-BE50-CF508D57FED5}" destId="{5AA0D726-A1E6-47A1-A46A-27FD5634395B}" srcOrd="0" destOrd="0" presId="urn:microsoft.com/office/officeart/2005/8/layout/chevron2"/>
    <dgm:cxn modelId="{42AA1EBB-ADFB-4468-A940-2D72F9B4776F}" srcId="{FB077037-D603-4904-9CD1-763205A33A71}" destId="{F4A3E2A9-5FDE-49E5-876E-4C967C15548C}" srcOrd="0" destOrd="0" parTransId="{E7795B73-ADB7-4478-B7AF-0D90CC14F628}" sibTransId="{21D41E78-3AF3-42EA-8FEC-B1C438610D5D}"/>
    <dgm:cxn modelId="{9AF61CC2-F964-4266-8002-3CCEF0988741}" type="presOf" srcId="{FB077037-D603-4904-9CD1-763205A33A71}" destId="{30D139FD-03FA-46E7-B252-4C1F65B1C274}" srcOrd="0" destOrd="0" presId="urn:microsoft.com/office/officeart/2005/8/layout/chevron2"/>
    <dgm:cxn modelId="{FC1F94D9-9FC2-4B67-8F66-43138881AFB4}" srcId="{FC392290-A653-4D5A-81F1-218E2164FAAF}" destId="{F8E7F2DC-2209-4A33-BFAD-321D286D399B}" srcOrd="0" destOrd="0" parTransId="{82475AC6-46B8-49F9-B5C6-CCE4C42664EF}" sibTransId="{2A73F144-45B6-41C0-9162-05A391292CC6}"/>
    <dgm:cxn modelId="{181FF9E4-A1A3-4743-B16E-E216A968C9DB}" type="presOf" srcId="{8DC0149E-A1FB-4D66-A68E-4E41D401DD15}" destId="{BA382A6E-C87F-4B88-8C90-04C185791D4B}" srcOrd="0" destOrd="0" presId="urn:microsoft.com/office/officeart/2005/8/layout/chevron2"/>
    <dgm:cxn modelId="{EF314DE8-EBB2-46DD-A408-9B5159425BB8}" srcId="{71A8E58C-1800-4341-BE50-CF508D57FED5}" destId="{FB077037-D603-4904-9CD1-763205A33A71}" srcOrd="0" destOrd="0" parTransId="{97BEE8F3-79DE-46EC-AF5F-7CD4B9A11E42}" sibTransId="{14F01453-B879-409E-9BE7-142BF7C1E72F}"/>
    <dgm:cxn modelId="{E3E4F6FF-D4C0-4AE3-B807-2F4FBDFE821C}" type="presParOf" srcId="{5AA0D726-A1E6-47A1-A46A-27FD5634395B}" destId="{D78D9451-3A63-4352-805E-6A0AD89EA7B2}" srcOrd="0" destOrd="0" presId="urn:microsoft.com/office/officeart/2005/8/layout/chevron2"/>
    <dgm:cxn modelId="{50E42B31-502F-4DAF-9BCF-4C097BAED230}" type="presParOf" srcId="{D78D9451-3A63-4352-805E-6A0AD89EA7B2}" destId="{30D139FD-03FA-46E7-B252-4C1F65B1C274}" srcOrd="0" destOrd="0" presId="urn:microsoft.com/office/officeart/2005/8/layout/chevron2"/>
    <dgm:cxn modelId="{DED9DDC5-9718-4496-AB0E-7F14ED893E06}" type="presParOf" srcId="{D78D9451-3A63-4352-805E-6A0AD89EA7B2}" destId="{2AC68139-4E3C-4C9A-86EE-BF01A0A91420}" srcOrd="1" destOrd="0" presId="urn:microsoft.com/office/officeart/2005/8/layout/chevron2"/>
    <dgm:cxn modelId="{91971D68-65B0-46D7-8E46-C31824391D7C}" type="presParOf" srcId="{5AA0D726-A1E6-47A1-A46A-27FD5634395B}" destId="{C59B5C5D-839E-4AA5-A236-79EB119807E8}" srcOrd="1" destOrd="0" presId="urn:microsoft.com/office/officeart/2005/8/layout/chevron2"/>
    <dgm:cxn modelId="{275B10A1-5015-4BCC-9A8B-7F2E08F137B8}" type="presParOf" srcId="{5AA0D726-A1E6-47A1-A46A-27FD5634395B}" destId="{D693C3C0-94B1-4CBB-86D1-F25AC5B7CF47}" srcOrd="2" destOrd="0" presId="urn:microsoft.com/office/officeart/2005/8/layout/chevron2"/>
    <dgm:cxn modelId="{DC9BA960-EDEC-4EF1-8E2F-54A5222F9C56}" type="presParOf" srcId="{D693C3C0-94B1-4CBB-86D1-F25AC5B7CF47}" destId="{3F5F46EE-B1CA-4753-A9F5-785E2251E25D}" srcOrd="0" destOrd="0" presId="urn:microsoft.com/office/officeart/2005/8/layout/chevron2"/>
    <dgm:cxn modelId="{69C6DB84-D848-4B49-8830-86176AFE0BE1}" type="presParOf" srcId="{D693C3C0-94B1-4CBB-86D1-F25AC5B7CF47}" destId="{B145345E-2864-4ED8-97CE-3768D551532A}" srcOrd="1" destOrd="0" presId="urn:microsoft.com/office/officeart/2005/8/layout/chevron2"/>
    <dgm:cxn modelId="{FACF4923-C353-455F-8731-BA62AF14624D}" type="presParOf" srcId="{5AA0D726-A1E6-47A1-A46A-27FD5634395B}" destId="{C167F0D4-0A80-490C-8868-6E93BE720D8A}" srcOrd="3" destOrd="0" presId="urn:microsoft.com/office/officeart/2005/8/layout/chevron2"/>
    <dgm:cxn modelId="{34D68EC2-CE3A-44DB-BBA8-090C20755698}" type="presParOf" srcId="{5AA0D726-A1E6-47A1-A46A-27FD5634395B}" destId="{1BA28B14-5506-4996-8E64-150BB0D0097B}" srcOrd="4" destOrd="0" presId="urn:microsoft.com/office/officeart/2005/8/layout/chevron2"/>
    <dgm:cxn modelId="{B8F52910-5A08-4DD8-94D9-49849E8D4D94}" type="presParOf" srcId="{1BA28B14-5506-4996-8E64-150BB0D0097B}" destId="{96924C11-0B72-4CA8-BAC5-F83CA4C2F01C}" srcOrd="0" destOrd="0" presId="urn:microsoft.com/office/officeart/2005/8/layout/chevron2"/>
    <dgm:cxn modelId="{49638413-4BE2-463D-B1BD-9B0013B47B02}" type="presParOf" srcId="{1BA28B14-5506-4996-8E64-150BB0D0097B}" destId="{BA382A6E-C87F-4B88-8C90-04C185791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8E58C-1800-4341-BE50-CF508D57FE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3E2A9-5FDE-49E5-876E-4C967C15548C}">
      <dgm:prSet phldrT="[Текст]" custT="1"/>
      <dgm:spPr/>
      <dgm:t>
        <a:bodyPr/>
        <a:lstStyle/>
        <a:p>
          <a:r>
            <a:rPr lang="ru-RU" sz="2400" b="0" dirty="0">
              <a:solidFill>
                <a:schemeClr val="tx1"/>
              </a:solidFill>
            </a:rPr>
            <a:t>Умение  разработать и реализовать  программу (план) воспитательной работы</a:t>
          </a:r>
        </a:p>
      </dgm:t>
    </dgm:pt>
    <dgm:pt modelId="{E7795B73-ADB7-4478-B7AF-0D90CC14F628}" type="parTrans" cxnId="{42AA1EBB-ADFB-4468-A940-2D72F9B4776F}">
      <dgm:prSet/>
      <dgm:spPr/>
      <dgm:t>
        <a:bodyPr/>
        <a:lstStyle/>
        <a:p>
          <a:endParaRPr lang="ru-RU"/>
        </a:p>
      </dgm:t>
    </dgm:pt>
    <dgm:pt modelId="{21D41E78-3AF3-42EA-8FEC-B1C438610D5D}" type="sibTrans" cxnId="{42AA1EBB-ADFB-4468-A940-2D72F9B4776F}">
      <dgm:prSet/>
      <dgm:spPr/>
      <dgm:t>
        <a:bodyPr/>
        <a:lstStyle/>
        <a:p>
          <a:endParaRPr lang="ru-RU"/>
        </a:p>
      </dgm:t>
    </dgm:pt>
    <dgm:pt modelId="{E82FA7E5-F0A4-412F-BB7C-CFBC48AE24CC}">
      <dgm:prSet phldrT="[Текст]"/>
      <dgm:spPr/>
      <dgm:t>
        <a:bodyPr/>
        <a:lstStyle/>
        <a:p>
          <a:endParaRPr lang="ru-RU" dirty="0"/>
        </a:p>
      </dgm:t>
    </dgm:pt>
    <dgm:pt modelId="{EAD8EEEF-15EB-4749-8566-35AAFBEB9327}" type="parTrans" cxnId="{2576E681-9487-42AB-BD5E-B427210ACFF2}">
      <dgm:prSet/>
      <dgm:spPr/>
      <dgm:t>
        <a:bodyPr/>
        <a:lstStyle/>
        <a:p>
          <a:endParaRPr lang="ru-RU"/>
        </a:p>
      </dgm:t>
    </dgm:pt>
    <dgm:pt modelId="{BE5851C6-A4CC-4835-8F04-DF873B5AF4C2}" type="sibTrans" cxnId="{2576E681-9487-42AB-BD5E-B427210ACFF2}">
      <dgm:prSet/>
      <dgm:spPr/>
      <dgm:t>
        <a:bodyPr/>
        <a:lstStyle/>
        <a:p>
          <a:endParaRPr lang="ru-RU"/>
        </a:p>
      </dgm:t>
    </dgm:pt>
    <dgm:pt modelId="{8DC0149E-A1FB-4D66-A68E-4E41D401DD15}">
      <dgm:prSet phldrT="[Текст]" custT="1"/>
      <dgm:spPr/>
      <dgm:t>
        <a:bodyPr/>
        <a:lstStyle/>
        <a:p>
          <a:r>
            <a:rPr lang="ru-RU" sz="2400" dirty="0"/>
            <a:t>Умение принимать решения</a:t>
          </a:r>
          <a:br>
            <a:rPr lang="ru-RU" sz="2400" dirty="0"/>
          </a:br>
          <a:r>
            <a:rPr lang="ru-RU" sz="2400" dirty="0"/>
            <a:t>в педагогических ситуациях</a:t>
          </a:r>
          <a:endParaRPr lang="ru-RU" sz="1800" dirty="0"/>
        </a:p>
      </dgm:t>
    </dgm:pt>
    <dgm:pt modelId="{965EB3AC-C591-4BFC-87AC-C2C0E5165CB7}" type="parTrans" cxnId="{A5C12A03-1AED-4869-8476-1EEA99CBD8E5}">
      <dgm:prSet/>
      <dgm:spPr/>
      <dgm:t>
        <a:bodyPr/>
        <a:lstStyle/>
        <a:p>
          <a:endParaRPr lang="ru-RU"/>
        </a:p>
      </dgm:t>
    </dgm:pt>
    <dgm:pt modelId="{5243D970-5603-443D-B57E-12C83D05949E}" type="sibTrans" cxnId="{A5C12A03-1AED-4869-8476-1EEA99CBD8E5}">
      <dgm:prSet/>
      <dgm:spPr/>
      <dgm:t>
        <a:bodyPr/>
        <a:lstStyle/>
        <a:p>
          <a:endParaRPr lang="ru-RU"/>
        </a:p>
      </dgm:t>
    </dgm:pt>
    <dgm:pt modelId="{F8E7F2DC-2209-4A33-BFAD-321D286D399B}">
      <dgm:prSet custT="1"/>
      <dgm:spPr/>
      <dgm:t>
        <a:bodyPr/>
        <a:lstStyle/>
        <a:p>
          <a:r>
            <a:rPr lang="ru-RU" sz="2400" dirty="0"/>
            <a:t>Умение разработать собственные программные, методические и дидактические материалы</a:t>
          </a:r>
        </a:p>
      </dgm:t>
    </dgm:pt>
    <dgm:pt modelId="{82475AC6-46B8-49F9-B5C6-CCE4C42664EF}" type="parTrans" cxnId="{FC1F94D9-9FC2-4B67-8F66-43138881AFB4}">
      <dgm:prSet/>
      <dgm:spPr/>
      <dgm:t>
        <a:bodyPr/>
        <a:lstStyle/>
        <a:p>
          <a:endParaRPr lang="ru-RU"/>
        </a:p>
      </dgm:t>
    </dgm:pt>
    <dgm:pt modelId="{2A73F144-45B6-41C0-9162-05A391292CC6}" type="sibTrans" cxnId="{FC1F94D9-9FC2-4B67-8F66-43138881AFB4}">
      <dgm:prSet/>
      <dgm:spPr/>
      <dgm:t>
        <a:bodyPr/>
        <a:lstStyle/>
        <a:p>
          <a:endParaRPr lang="ru-RU"/>
        </a:p>
      </dgm:t>
    </dgm:pt>
    <dgm:pt modelId="{FC392290-A653-4D5A-81F1-218E2164FAAF}">
      <dgm:prSet phldrT="[Текст]"/>
      <dgm:spPr/>
      <dgm:t>
        <a:bodyPr/>
        <a:lstStyle/>
        <a:p>
          <a:endParaRPr lang="ru-RU" dirty="0"/>
        </a:p>
      </dgm:t>
    </dgm:pt>
    <dgm:pt modelId="{F44CA1BC-34BB-4924-B22D-04CB9EA70700}" type="sibTrans" cxnId="{F53C0B69-7A03-4188-B459-C25FE6483116}">
      <dgm:prSet/>
      <dgm:spPr/>
      <dgm:t>
        <a:bodyPr/>
        <a:lstStyle/>
        <a:p>
          <a:endParaRPr lang="ru-RU"/>
        </a:p>
      </dgm:t>
    </dgm:pt>
    <dgm:pt modelId="{AD24DF14-B8B2-4EBE-8DA4-C6FA7756B700}" type="parTrans" cxnId="{F53C0B69-7A03-4188-B459-C25FE6483116}">
      <dgm:prSet/>
      <dgm:spPr/>
      <dgm:t>
        <a:bodyPr/>
        <a:lstStyle/>
        <a:p>
          <a:endParaRPr lang="ru-RU"/>
        </a:p>
      </dgm:t>
    </dgm:pt>
    <dgm:pt modelId="{FB077037-D603-4904-9CD1-763205A33A71}">
      <dgm:prSet phldrT="[Текст]"/>
      <dgm:spPr/>
      <dgm:t>
        <a:bodyPr/>
        <a:lstStyle/>
        <a:p>
          <a:r>
            <a:rPr lang="ru-RU" dirty="0"/>
            <a:t>.</a:t>
          </a:r>
        </a:p>
      </dgm:t>
    </dgm:pt>
    <dgm:pt modelId="{14F01453-B879-409E-9BE7-142BF7C1E72F}" type="sibTrans" cxnId="{EF314DE8-EBB2-46DD-A408-9B5159425BB8}">
      <dgm:prSet/>
      <dgm:spPr/>
      <dgm:t>
        <a:bodyPr/>
        <a:lstStyle/>
        <a:p>
          <a:endParaRPr lang="ru-RU"/>
        </a:p>
      </dgm:t>
    </dgm:pt>
    <dgm:pt modelId="{97BEE8F3-79DE-46EC-AF5F-7CD4B9A11E42}" type="parTrans" cxnId="{EF314DE8-EBB2-46DD-A408-9B5159425BB8}">
      <dgm:prSet/>
      <dgm:spPr/>
      <dgm:t>
        <a:bodyPr/>
        <a:lstStyle/>
        <a:p>
          <a:endParaRPr lang="ru-RU"/>
        </a:p>
      </dgm:t>
    </dgm:pt>
    <dgm:pt modelId="{5AA0D726-A1E6-47A1-A46A-27FD5634395B}" type="pres">
      <dgm:prSet presAssocID="{71A8E58C-1800-4341-BE50-CF508D57FED5}" presName="linearFlow" presStyleCnt="0">
        <dgm:presLayoutVars>
          <dgm:dir/>
          <dgm:animLvl val="lvl"/>
          <dgm:resizeHandles val="exact"/>
        </dgm:presLayoutVars>
      </dgm:prSet>
      <dgm:spPr/>
    </dgm:pt>
    <dgm:pt modelId="{D78D9451-3A63-4352-805E-6A0AD89EA7B2}" type="pres">
      <dgm:prSet presAssocID="{FB077037-D603-4904-9CD1-763205A33A71}" presName="composite" presStyleCnt="0"/>
      <dgm:spPr/>
    </dgm:pt>
    <dgm:pt modelId="{30D139FD-03FA-46E7-B252-4C1F65B1C274}" type="pres">
      <dgm:prSet presAssocID="{FB077037-D603-4904-9CD1-763205A33A71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</dgm:pt>
    <dgm:pt modelId="{2AC68139-4E3C-4C9A-86EE-BF01A0A91420}" type="pres">
      <dgm:prSet presAssocID="{FB077037-D603-4904-9CD1-763205A33A71}" presName="descendantText" presStyleLbl="alignAcc1" presStyleIdx="0" presStyleCnt="3" custLinFactNeighborX="172" custLinFactNeighborY="-4237">
        <dgm:presLayoutVars>
          <dgm:bulletEnabled val="1"/>
        </dgm:presLayoutVars>
      </dgm:prSet>
      <dgm:spPr/>
    </dgm:pt>
    <dgm:pt modelId="{C59B5C5D-839E-4AA5-A236-79EB119807E8}" type="pres">
      <dgm:prSet presAssocID="{14F01453-B879-409E-9BE7-142BF7C1E72F}" presName="sp" presStyleCnt="0"/>
      <dgm:spPr/>
    </dgm:pt>
    <dgm:pt modelId="{D693C3C0-94B1-4CBB-86D1-F25AC5B7CF47}" type="pres">
      <dgm:prSet presAssocID="{FC392290-A653-4D5A-81F1-218E2164FAAF}" presName="composite" presStyleCnt="0"/>
      <dgm:spPr/>
    </dgm:pt>
    <dgm:pt modelId="{3F5F46EE-B1CA-4753-A9F5-785E2251E25D}" type="pres">
      <dgm:prSet presAssocID="{FC392290-A653-4D5A-81F1-218E2164FA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45345E-2864-4ED8-97CE-3768D551532A}" type="pres">
      <dgm:prSet presAssocID="{FC392290-A653-4D5A-81F1-218E2164FAAF}" presName="descendantText" presStyleLbl="alignAcc1" presStyleIdx="1" presStyleCnt="3" custScaleY="123359">
        <dgm:presLayoutVars>
          <dgm:bulletEnabled val="1"/>
        </dgm:presLayoutVars>
      </dgm:prSet>
      <dgm:spPr/>
    </dgm:pt>
    <dgm:pt modelId="{C167F0D4-0A80-490C-8868-6E93BE720D8A}" type="pres">
      <dgm:prSet presAssocID="{F44CA1BC-34BB-4924-B22D-04CB9EA70700}" presName="sp" presStyleCnt="0"/>
      <dgm:spPr/>
    </dgm:pt>
    <dgm:pt modelId="{1BA28B14-5506-4996-8E64-150BB0D0097B}" type="pres">
      <dgm:prSet presAssocID="{E82FA7E5-F0A4-412F-BB7C-CFBC48AE24CC}" presName="composite" presStyleCnt="0"/>
      <dgm:spPr/>
    </dgm:pt>
    <dgm:pt modelId="{96924C11-0B72-4CA8-BAC5-F83CA4C2F01C}" type="pres">
      <dgm:prSet presAssocID="{E82FA7E5-F0A4-412F-BB7C-CFBC48AE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382A6E-C87F-4B88-8C90-04C185791D4B}" type="pres">
      <dgm:prSet presAssocID="{E82FA7E5-F0A4-412F-BB7C-CFBC48AE24CC}" presName="descendantText" presStyleLbl="alignAcc1" presStyleIdx="2" presStyleCnt="3" custScaleY="114036" custLinFactNeighborX="473" custLinFactNeighborY="10357">
        <dgm:presLayoutVars>
          <dgm:bulletEnabled val="1"/>
        </dgm:presLayoutVars>
      </dgm:prSet>
      <dgm:spPr/>
    </dgm:pt>
  </dgm:ptLst>
  <dgm:cxnLst>
    <dgm:cxn modelId="{A5C12A03-1AED-4869-8476-1EEA99CBD8E5}" srcId="{E82FA7E5-F0A4-412F-BB7C-CFBC48AE24CC}" destId="{8DC0149E-A1FB-4D66-A68E-4E41D401DD15}" srcOrd="0" destOrd="0" parTransId="{965EB3AC-C591-4BFC-87AC-C2C0E5165CB7}" sibTransId="{5243D970-5603-443D-B57E-12C83D05949E}"/>
    <dgm:cxn modelId="{08F1080E-A4A7-40C8-9002-20B10FEBDFBF}" type="presOf" srcId="{F4A3E2A9-5FDE-49E5-876E-4C967C15548C}" destId="{2AC68139-4E3C-4C9A-86EE-BF01A0A91420}" srcOrd="0" destOrd="0" presId="urn:microsoft.com/office/officeart/2005/8/layout/chevron2"/>
    <dgm:cxn modelId="{10006A22-599E-479F-A22A-D0191DB535E3}" type="presOf" srcId="{E82FA7E5-F0A4-412F-BB7C-CFBC48AE24CC}" destId="{96924C11-0B72-4CA8-BAC5-F83CA4C2F01C}" srcOrd="0" destOrd="0" presId="urn:microsoft.com/office/officeart/2005/8/layout/chevron2"/>
    <dgm:cxn modelId="{F53C0B69-7A03-4188-B459-C25FE6483116}" srcId="{71A8E58C-1800-4341-BE50-CF508D57FED5}" destId="{FC392290-A653-4D5A-81F1-218E2164FAAF}" srcOrd="1" destOrd="0" parTransId="{AD24DF14-B8B2-4EBE-8DA4-C6FA7756B700}" sibTransId="{F44CA1BC-34BB-4924-B22D-04CB9EA70700}"/>
    <dgm:cxn modelId="{F2B3B97D-6542-4D47-842D-2BD0C754B995}" type="presOf" srcId="{FC392290-A653-4D5A-81F1-218E2164FAAF}" destId="{3F5F46EE-B1CA-4753-A9F5-785E2251E25D}" srcOrd="0" destOrd="0" presId="urn:microsoft.com/office/officeart/2005/8/layout/chevron2"/>
    <dgm:cxn modelId="{2576E681-9487-42AB-BD5E-B427210ACFF2}" srcId="{71A8E58C-1800-4341-BE50-CF508D57FED5}" destId="{E82FA7E5-F0A4-412F-BB7C-CFBC48AE24CC}" srcOrd="2" destOrd="0" parTransId="{EAD8EEEF-15EB-4749-8566-35AAFBEB9327}" sibTransId="{BE5851C6-A4CC-4835-8F04-DF873B5AF4C2}"/>
    <dgm:cxn modelId="{5ACA6A93-5656-4FC8-80D7-BBEAAC763373}" type="presOf" srcId="{F8E7F2DC-2209-4A33-BFAD-321D286D399B}" destId="{B145345E-2864-4ED8-97CE-3768D551532A}" srcOrd="0" destOrd="0" presId="urn:microsoft.com/office/officeart/2005/8/layout/chevron2"/>
    <dgm:cxn modelId="{AAAAE6AA-262C-4949-8313-E4D4C5E87773}" type="presOf" srcId="{71A8E58C-1800-4341-BE50-CF508D57FED5}" destId="{5AA0D726-A1E6-47A1-A46A-27FD5634395B}" srcOrd="0" destOrd="0" presId="urn:microsoft.com/office/officeart/2005/8/layout/chevron2"/>
    <dgm:cxn modelId="{42AA1EBB-ADFB-4468-A940-2D72F9B4776F}" srcId="{FB077037-D603-4904-9CD1-763205A33A71}" destId="{F4A3E2A9-5FDE-49E5-876E-4C967C15548C}" srcOrd="0" destOrd="0" parTransId="{E7795B73-ADB7-4478-B7AF-0D90CC14F628}" sibTransId="{21D41E78-3AF3-42EA-8FEC-B1C438610D5D}"/>
    <dgm:cxn modelId="{9AF61CC2-F964-4266-8002-3CCEF0988741}" type="presOf" srcId="{FB077037-D603-4904-9CD1-763205A33A71}" destId="{30D139FD-03FA-46E7-B252-4C1F65B1C274}" srcOrd="0" destOrd="0" presId="urn:microsoft.com/office/officeart/2005/8/layout/chevron2"/>
    <dgm:cxn modelId="{FC1F94D9-9FC2-4B67-8F66-43138881AFB4}" srcId="{FC392290-A653-4D5A-81F1-218E2164FAAF}" destId="{F8E7F2DC-2209-4A33-BFAD-321D286D399B}" srcOrd="0" destOrd="0" parTransId="{82475AC6-46B8-49F9-B5C6-CCE4C42664EF}" sibTransId="{2A73F144-45B6-41C0-9162-05A391292CC6}"/>
    <dgm:cxn modelId="{181FF9E4-A1A3-4743-B16E-E216A968C9DB}" type="presOf" srcId="{8DC0149E-A1FB-4D66-A68E-4E41D401DD15}" destId="{BA382A6E-C87F-4B88-8C90-04C185791D4B}" srcOrd="0" destOrd="0" presId="urn:microsoft.com/office/officeart/2005/8/layout/chevron2"/>
    <dgm:cxn modelId="{EF314DE8-EBB2-46DD-A408-9B5159425BB8}" srcId="{71A8E58C-1800-4341-BE50-CF508D57FED5}" destId="{FB077037-D603-4904-9CD1-763205A33A71}" srcOrd="0" destOrd="0" parTransId="{97BEE8F3-79DE-46EC-AF5F-7CD4B9A11E42}" sibTransId="{14F01453-B879-409E-9BE7-142BF7C1E72F}"/>
    <dgm:cxn modelId="{E3E4F6FF-D4C0-4AE3-B807-2F4FBDFE821C}" type="presParOf" srcId="{5AA0D726-A1E6-47A1-A46A-27FD5634395B}" destId="{D78D9451-3A63-4352-805E-6A0AD89EA7B2}" srcOrd="0" destOrd="0" presId="urn:microsoft.com/office/officeart/2005/8/layout/chevron2"/>
    <dgm:cxn modelId="{50E42B31-502F-4DAF-9BCF-4C097BAED230}" type="presParOf" srcId="{D78D9451-3A63-4352-805E-6A0AD89EA7B2}" destId="{30D139FD-03FA-46E7-B252-4C1F65B1C274}" srcOrd="0" destOrd="0" presId="urn:microsoft.com/office/officeart/2005/8/layout/chevron2"/>
    <dgm:cxn modelId="{DED9DDC5-9718-4496-AB0E-7F14ED893E06}" type="presParOf" srcId="{D78D9451-3A63-4352-805E-6A0AD89EA7B2}" destId="{2AC68139-4E3C-4C9A-86EE-BF01A0A91420}" srcOrd="1" destOrd="0" presId="urn:microsoft.com/office/officeart/2005/8/layout/chevron2"/>
    <dgm:cxn modelId="{91971D68-65B0-46D7-8E46-C31824391D7C}" type="presParOf" srcId="{5AA0D726-A1E6-47A1-A46A-27FD5634395B}" destId="{C59B5C5D-839E-4AA5-A236-79EB119807E8}" srcOrd="1" destOrd="0" presId="urn:microsoft.com/office/officeart/2005/8/layout/chevron2"/>
    <dgm:cxn modelId="{275B10A1-5015-4BCC-9A8B-7F2E08F137B8}" type="presParOf" srcId="{5AA0D726-A1E6-47A1-A46A-27FD5634395B}" destId="{D693C3C0-94B1-4CBB-86D1-F25AC5B7CF47}" srcOrd="2" destOrd="0" presId="urn:microsoft.com/office/officeart/2005/8/layout/chevron2"/>
    <dgm:cxn modelId="{DC9BA960-EDEC-4EF1-8E2F-54A5222F9C56}" type="presParOf" srcId="{D693C3C0-94B1-4CBB-86D1-F25AC5B7CF47}" destId="{3F5F46EE-B1CA-4753-A9F5-785E2251E25D}" srcOrd="0" destOrd="0" presId="urn:microsoft.com/office/officeart/2005/8/layout/chevron2"/>
    <dgm:cxn modelId="{69C6DB84-D848-4B49-8830-86176AFE0BE1}" type="presParOf" srcId="{D693C3C0-94B1-4CBB-86D1-F25AC5B7CF47}" destId="{B145345E-2864-4ED8-97CE-3768D551532A}" srcOrd="1" destOrd="0" presId="urn:microsoft.com/office/officeart/2005/8/layout/chevron2"/>
    <dgm:cxn modelId="{FACF4923-C353-455F-8731-BA62AF14624D}" type="presParOf" srcId="{5AA0D726-A1E6-47A1-A46A-27FD5634395B}" destId="{C167F0D4-0A80-490C-8868-6E93BE720D8A}" srcOrd="3" destOrd="0" presId="urn:microsoft.com/office/officeart/2005/8/layout/chevron2"/>
    <dgm:cxn modelId="{34D68EC2-CE3A-44DB-BBA8-090C20755698}" type="presParOf" srcId="{5AA0D726-A1E6-47A1-A46A-27FD5634395B}" destId="{1BA28B14-5506-4996-8E64-150BB0D0097B}" srcOrd="4" destOrd="0" presId="urn:microsoft.com/office/officeart/2005/8/layout/chevron2"/>
    <dgm:cxn modelId="{B8F52910-5A08-4DD8-94D9-49849E8D4D94}" type="presParOf" srcId="{1BA28B14-5506-4996-8E64-150BB0D0097B}" destId="{96924C11-0B72-4CA8-BAC5-F83CA4C2F01C}" srcOrd="0" destOrd="0" presId="urn:microsoft.com/office/officeart/2005/8/layout/chevron2"/>
    <dgm:cxn modelId="{49638413-4BE2-463D-B1BD-9B0013B47B02}" type="presParOf" srcId="{1BA28B14-5506-4996-8E64-150BB0D0097B}" destId="{BA382A6E-C87F-4B88-8C90-04C185791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A8E58C-1800-4341-BE50-CF508D57FE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3E2A9-5FDE-49E5-876E-4C967C15548C}">
      <dgm:prSet phldrT="[Текст]" custT="1"/>
      <dgm:spPr/>
      <dgm:t>
        <a:bodyPr/>
        <a:lstStyle/>
        <a:p>
          <a:r>
            <a:rPr lang="ru-RU" sz="2400" dirty="0"/>
            <a:t>Умение устанавливать субъект-субъектные отношения;</a:t>
          </a:r>
        </a:p>
      </dgm:t>
    </dgm:pt>
    <dgm:pt modelId="{E7795B73-ADB7-4478-B7AF-0D90CC14F628}" type="parTrans" cxnId="{42AA1EBB-ADFB-4468-A940-2D72F9B4776F}">
      <dgm:prSet/>
      <dgm:spPr/>
      <dgm:t>
        <a:bodyPr/>
        <a:lstStyle/>
        <a:p>
          <a:endParaRPr lang="ru-RU"/>
        </a:p>
      </dgm:t>
    </dgm:pt>
    <dgm:pt modelId="{21D41E78-3AF3-42EA-8FEC-B1C438610D5D}" type="sibTrans" cxnId="{42AA1EBB-ADFB-4468-A940-2D72F9B4776F}">
      <dgm:prSet/>
      <dgm:spPr/>
      <dgm:t>
        <a:bodyPr/>
        <a:lstStyle/>
        <a:p>
          <a:endParaRPr lang="ru-RU"/>
        </a:p>
      </dgm:t>
    </dgm:pt>
    <dgm:pt modelId="{FC392290-A653-4D5A-81F1-218E2164FAAF}">
      <dgm:prSet phldrT="[Текст]"/>
      <dgm:spPr/>
      <dgm:t>
        <a:bodyPr/>
        <a:lstStyle/>
        <a:p>
          <a:r>
            <a:rPr lang="ru-RU" dirty="0"/>
            <a:t>6.2</a:t>
          </a:r>
        </a:p>
      </dgm:t>
    </dgm:pt>
    <dgm:pt modelId="{AD24DF14-B8B2-4EBE-8DA4-C6FA7756B700}" type="parTrans" cxnId="{F53C0B69-7A03-4188-B459-C25FE6483116}">
      <dgm:prSet/>
      <dgm:spPr/>
      <dgm:t>
        <a:bodyPr/>
        <a:lstStyle/>
        <a:p>
          <a:endParaRPr lang="ru-RU"/>
        </a:p>
      </dgm:t>
    </dgm:pt>
    <dgm:pt modelId="{F44CA1BC-34BB-4924-B22D-04CB9EA70700}" type="sibTrans" cxnId="{F53C0B69-7A03-4188-B459-C25FE6483116}">
      <dgm:prSet/>
      <dgm:spPr/>
      <dgm:t>
        <a:bodyPr/>
        <a:lstStyle/>
        <a:p>
          <a:endParaRPr lang="ru-RU"/>
        </a:p>
      </dgm:t>
    </dgm:pt>
    <dgm:pt modelId="{E82FA7E5-F0A4-412F-BB7C-CFBC48AE24CC}">
      <dgm:prSet phldrT="[Текст]"/>
      <dgm:spPr/>
      <dgm:t>
        <a:bodyPr/>
        <a:lstStyle/>
        <a:p>
          <a:r>
            <a:rPr lang="ru-RU" dirty="0"/>
            <a:t>6.3</a:t>
          </a:r>
        </a:p>
      </dgm:t>
    </dgm:pt>
    <dgm:pt modelId="{EAD8EEEF-15EB-4749-8566-35AAFBEB9327}" type="parTrans" cxnId="{2576E681-9487-42AB-BD5E-B427210ACFF2}">
      <dgm:prSet/>
      <dgm:spPr/>
      <dgm:t>
        <a:bodyPr/>
        <a:lstStyle/>
        <a:p>
          <a:endParaRPr lang="ru-RU"/>
        </a:p>
      </dgm:t>
    </dgm:pt>
    <dgm:pt modelId="{BE5851C6-A4CC-4835-8F04-DF873B5AF4C2}" type="sibTrans" cxnId="{2576E681-9487-42AB-BD5E-B427210ACFF2}">
      <dgm:prSet/>
      <dgm:spPr/>
      <dgm:t>
        <a:bodyPr/>
        <a:lstStyle/>
        <a:p>
          <a:endParaRPr lang="ru-RU"/>
        </a:p>
      </dgm:t>
    </dgm:pt>
    <dgm:pt modelId="{8DC0149E-A1FB-4D66-A68E-4E41D401DD15}">
      <dgm:prSet phldrT="[Текст]" custT="1"/>
      <dgm:spPr/>
      <dgm:t>
        <a:bodyPr/>
        <a:lstStyle/>
        <a:p>
          <a:r>
            <a:rPr lang="ru-RU" sz="2400" dirty="0"/>
            <a:t>Умение реализовать педагогическое оценивание.</a:t>
          </a:r>
          <a:endParaRPr lang="ru-RU" sz="1800" dirty="0"/>
        </a:p>
      </dgm:t>
    </dgm:pt>
    <dgm:pt modelId="{965EB3AC-C591-4BFC-87AC-C2C0E5165CB7}" type="parTrans" cxnId="{A5C12A03-1AED-4869-8476-1EEA99CBD8E5}">
      <dgm:prSet/>
      <dgm:spPr/>
      <dgm:t>
        <a:bodyPr/>
        <a:lstStyle/>
        <a:p>
          <a:endParaRPr lang="ru-RU"/>
        </a:p>
      </dgm:t>
    </dgm:pt>
    <dgm:pt modelId="{5243D970-5603-443D-B57E-12C83D05949E}" type="sibTrans" cxnId="{A5C12A03-1AED-4869-8476-1EEA99CBD8E5}">
      <dgm:prSet/>
      <dgm:spPr/>
      <dgm:t>
        <a:bodyPr/>
        <a:lstStyle/>
        <a:p>
          <a:endParaRPr lang="ru-RU"/>
        </a:p>
      </dgm:t>
    </dgm:pt>
    <dgm:pt modelId="{F8E7F2DC-2209-4A33-BFAD-321D286D399B}">
      <dgm:prSet custT="1"/>
      <dgm:spPr/>
      <dgm:t>
        <a:bodyPr/>
        <a:lstStyle/>
        <a:p>
          <a:r>
            <a:rPr lang="ru-RU" sz="2400" dirty="0"/>
            <a:t>Умение организовывать образовательную деятельность воспитанников); </a:t>
          </a:r>
        </a:p>
      </dgm:t>
    </dgm:pt>
    <dgm:pt modelId="{82475AC6-46B8-49F9-B5C6-CCE4C42664EF}" type="parTrans" cxnId="{FC1F94D9-9FC2-4B67-8F66-43138881AFB4}">
      <dgm:prSet/>
      <dgm:spPr/>
      <dgm:t>
        <a:bodyPr/>
        <a:lstStyle/>
        <a:p>
          <a:endParaRPr lang="ru-RU"/>
        </a:p>
      </dgm:t>
    </dgm:pt>
    <dgm:pt modelId="{2A73F144-45B6-41C0-9162-05A391292CC6}" type="sibTrans" cxnId="{FC1F94D9-9FC2-4B67-8F66-43138881AFB4}">
      <dgm:prSet/>
      <dgm:spPr/>
      <dgm:t>
        <a:bodyPr/>
        <a:lstStyle/>
        <a:p>
          <a:endParaRPr lang="ru-RU"/>
        </a:p>
      </dgm:t>
    </dgm:pt>
    <dgm:pt modelId="{FB077037-D603-4904-9CD1-763205A33A71}">
      <dgm:prSet phldrT="[Текст]"/>
      <dgm:spPr/>
      <dgm:t>
        <a:bodyPr/>
        <a:lstStyle/>
        <a:p>
          <a:r>
            <a:rPr lang="ru-RU" dirty="0"/>
            <a:t>6.1.</a:t>
          </a:r>
        </a:p>
      </dgm:t>
    </dgm:pt>
    <dgm:pt modelId="{14F01453-B879-409E-9BE7-142BF7C1E72F}" type="sibTrans" cxnId="{EF314DE8-EBB2-46DD-A408-9B5159425BB8}">
      <dgm:prSet/>
      <dgm:spPr/>
      <dgm:t>
        <a:bodyPr/>
        <a:lstStyle/>
        <a:p>
          <a:endParaRPr lang="ru-RU"/>
        </a:p>
      </dgm:t>
    </dgm:pt>
    <dgm:pt modelId="{97BEE8F3-79DE-46EC-AF5F-7CD4B9A11E42}" type="parTrans" cxnId="{EF314DE8-EBB2-46DD-A408-9B5159425BB8}">
      <dgm:prSet/>
      <dgm:spPr/>
      <dgm:t>
        <a:bodyPr/>
        <a:lstStyle/>
        <a:p>
          <a:endParaRPr lang="ru-RU"/>
        </a:p>
      </dgm:t>
    </dgm:pt>
    <dgm:pt modelId="{5AA0D726-A1E6-47A1-A46A-27FD5634395B}" type="pres">
      <dgm:prSet presAssocID="{71A8E58C-1800-4341-BE50-CF508D57FED5}" presName="linearFlow" presStyleCnt="0">
        <dgm:presLayoutVars>
          <dgm:dir/>
          <dgm:animLvl val="lvl"/>
          <dgm:resizeHandles val="exact"/>
        </dgm:presLayoutVars>
      </dgm:prSet>
      <dgm:spPr/>
    </dgm:pt>
    <dgm:pt modelId="{D78D9451-3A63-4352-805E-6A0AD89EA7B2}" type="pres">
      <dgm:prSet presAssocID="{FB077037-D603-4904-9CD1-763205A33A71}" presName="composite" presStyleCnt="0"/>
      <dgm:spPr/>
    </dgm:pt>
    <dgm:pt modelId="{30D139FD-03FA-46E7-B252-4C1F65B1C274}" type="pres">
      <dgm:prSet presAssocID="{FB077037-D603-4904-9CD1-763205A33A71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</dgm:pt>
    <dgm:pt modelId="{2AC68139-4E3C-4C9A-86EE-BF01A0A91420}" type="pres">
      <dgm:prSet presAssocID="{FB077037-D603-4904-9CD1-763205A33A71}" presName="descendantText" presStyleLbl="alignAcc1" presStyleIdx="0" presStyleCnt="3" custLinFactNeighborX="172" custLinFactNeighborY="-4237">
        <dgm:presLayoutVars>
          <dgm:bulletEnabled val="1"/>
        </dgm:presLayoutVars>
      </dgm:prSet>
      <dgm:spPr/>
    </dgm:pt>
    <dgm:pt modelId="{C59B5C5D-839E-4AA5-A236-79EB119807E8}" type="pres">
      <dgm:prSet presAssocID="{14F01453-B879-409E-9BE7-142BF7C1E72F}" presName="sp" presStyleCnt="0"/>
      <dgm:spPr/>
    </dgm:pt>
    <dgm:pt modelId="{D693C3C0-94B1-4CBB-86D1-F25AC5B7CF47}" type="pres">
      <dgm:prSet presAssocID="{FC392290-A653-4D5A-81F1-218E2164FAAF}" presName="composite" presStyleCnt="0"/>
      <dgm:spPr/>
    </dgm:pt>
    <dgm:pt modelId="{3F5F46EE-B1CA-4753-A9F5-785E2251E25D}" type="pres">
      <dgm:prSet presAssocID="{FC392290-A653-4D5A-81F1-218E2164FA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45345E-2864-4ED8-97CE-3768D551532A}" type="pres">
      <dgm:prSet presAssocID="{FC392290-A653-4D5A-81F1-218E2164FAAF}" presName="descendantText" presStyleLbl="alignAcc1" presStyleIdx="1" presStyleCnt="3" custScaleY="123359">
        <dgm:presLayoutVars>
          <dgm:bulletEnabled val="1"/>
        </dgm:presLayoutVars>
      </dgm:prSet>
      <dgm:spPr/>
    </dgm:pt>
    <dgm:pt modelId="{C167F0D4-0A80-490C-8868-6E93BE720D8A}" type="pres">
      <dgm:prSet presAssocID="{F44CA1BC-34BB-4924-B22D-04CB9EA70700}" presName="sp" presStyleCnt="0"/>
      <dgm:spPr/>
    </dgm:pt>
    <dgm:pt modelId="{1BA28B14-5506-4996-8E64-150BB0D0097B}" type="pres">
      <dgm:prSet presAssocID="{E82FA7E5-F0A4-412F-BB7C-CFBC48AE24CC}" presName="composite" presStyleCnt="0"/>
      <dgm:spPr/>
    </dgm:pt>
    <dgm:pt modelId="{96924C11-0B72-4CA8-BAC5-F83CA4C2F01C}" type="pres">
      <dgm:prSet presAssocID="{E82FA7E5-F0A4-412F-BB7C-CFBC48AE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382A6E-C87F-4B88-8C90-04C185791D4B}" type="pres">
      <dgm:prSet presAssocID="{E82FA7E5-F0A4-412F-BB7C-CFBC48AE24CC}" presName="descendantText" presStyleLbl="alignAcc1" presStyleIdx="2" presStyleCnt="3" custScaleY="114036" custLinFactNeighborX="473" custLinFactNeighborY="10357">
        <dgm:presLayoutVars>
          <dgm:bulletEnabled val="1"/>
        </dgm:presLayoutVars>
      </dgm:prSet>
      <dgm:spPr/>
    </dgm:pt>
  </dgm:ptLst>
  <dgm:cxnLst>
    <dgm:cxn modelId="{A5C12A03-1AED-4869-8476-1EEA99CBD8E5}" srcId="{E82FA7E5-F0A4-412F-BB7C-CFBC48AE24CC}" destId="{8DC0149E-A1FB-4D66-A68E-4E41D401DD15}" srcOrd="0" destOrd="0" parTransId="{965EB3AC-C591-4BFC-87AC-C2C0E5165CB7}" sibTransId="{5243D970-5603-443D-B57E-12C83D05949E}"/>
    <dgm:cxn modelId="{08F1080E-A4A7-40C8-9002-20B10FEBDFBF}" type="presOf" srcId="{F4A3E2A9-5FDE-49E5-876E-4C967C15548C}" destId="{2AC68139-4E3C-4C9A-86EE-BF01A0A91420}" srcOrd="0" destOrd="0" presId="urn:microsoft.com/office/officeart/2005/8/layout/chevron2"/>
    <dgm:cxn modelId="{10006A22-599E-479F-A22A-D0191DB535E3}" type="presOf" srcId="{E82FA7E5-F0A4-412F-BB7C-CFBC48AE24CC}" destId="{96924C11-0B72-4CA8-BAC5-F83CA4C2F01C}" srcOrd="0" destOrd="0" presId="urn:microsoft.com/office/officeart/2005/8/layout/chevron2"/>
    <dgm:cxn modelId="{F53C0B69-7A03-4188-B459-C25FE6483116}" srcId="{71A8E58C-1800-4341-BE50-CF508D57FED5}" destId="{FC392290-A653-4D5A-81F1-218E2164FAAF}" srcOrd="1" destOrd="0" parTransId="{AD24DF14-B8B2-4EBE-8DA4-C6FA7756B700}" sibTransId="{F44CA1BC-34BB-4924-B22D-04CB9EA70700}"/>
    <dgm:cxn modelId="{F2B3B97D-6542-4D47-842D-2BD0C754B995}" type="presOf" srcId="{FC392290-A653-4D5A-81F1-218E2164FAAF}" destId="{3F5F46EE-B1CA-4753-A9F5-785E2251E25D}" srcOrd="0" destOrd="0" presId="urn:microsoft.com/office/officeart/2005/8/layout/chevron2"/>
    <dgm:cxn modelId="{2576E681-9487-42AB-BD5E-B427210ACFF2}" srcId="{71A8E58C-1800-4341-BE50-CF508D57FED5}" destId="{E82FA7E5-F0A4-412F-BB7C-CFBC48AE24CC}" srcOrd="2" destOrd="0" parTransId="{EAD8EEEF-15EB-4749-8566-35AAFBEB9327}" sibTransId="{BE5851C6-A4CC-4835-8F04-DF873B5AF4C2}"/>
    <dgm:cxn modelId="{5ACA6A93-5656-4FC8-80D7-BBEAAC763373}" type="presOf" srcId="{F8E7F2DC-2209-4A33-BFAD-321D286D399B}" destId="{B145345E-2864-4ED8-97CE-3768D551532A}" srcOrd="0" destOrd="0" presId="urn:microsoft.com/office/officeart/2005/8/layout/chevron2"/>
    <dgm:cxn modelId="{AAAAE6AA-262C-4949-8313-E4D4C5E87773}" type="presOf" srcId="{71A8E58C-1800-4341-BE50-CF508D57FED5}" destId="{5AA0D726-A1E6-47A1-A46A-27FD5634395B}" srcOrd="0" destOrd="0" presId="urn:microsoft.com/office/officeart/2005/8/layout/chevron2"/>
    <dgm:cxn modelId="{42AA1EBB-ADFB-4468-A940-2D72F9B4776F}" srcId="{FB077037-D603-4904-9CD1-763205A33A71}" destId="{F4A3E2A9-5FDE-49E5-876E-4C967C15548C}" srcOrd="0" destOrd="0" parTransId="{E7795B73-ADB7-4478-B7AF-0D90CC14F628}" sibTransId="{21D41E78-3AF3-42EA-8FEC-B1C438610D5D}"/>
    <dgm:cxn modelId="{9AF61CC2-F964-4266-8002-3CCEF0988741}" type="presOf" srcId="{FB077037-D603-4904-9CD1-763205A33A71}" destId="{30D139FD-03FA-46E7-B252-4C1F65B1C274}" srcOrd="0" destOrd="0" presId="urn:microsoft.com/office/officeart/2005/8/layout/chevron2"/>
    <dgm:cxn modelId="{FC1F94D9-9FC2-4B67-8F66-43138881AFB4}" srcId="{FC392290-A653-4D5A-81F1-218E2164FAAF}" destId="{F8E7F2DC-2209-4A33-BFAD-321D286D399B}" srcOrd="0" destOrd="0" parTransId="{82475AC6-46B8-49F9-B5C6-CCE4C42664EF}" sibTransId="{2A73F144-45B6-41C0-9162-05A391292CC6}"/>
    <dgm:cxn modelId="{181FF9E4-A1A3-4743-B16E-E216A968C9DB}" type="presOf" srcId="{8DC0149E-A1FB-4D66-A68E-4E41D401DD15}" destId="{BA382A6E-C87F-4B88-8C90-04C185791D4B}" srcOrd="0" destOrd="0" presId="urn:microsoft.com/office/officeart/2005/8/layout/chevron2"/>
    <dgm:cxn modelId="{EF314DE8-EBB2-46DD-A408-9B5159425BB8}" srcId="{71A8E58C-1800-4341-BE50-CF508D57FED5}" destId="{FB077037-D603-4904-9CD1-763205A33A71}" srcOrd="0" destOrd="0" parTransId="{97BEE8F3-79DE-46EC-AF5F-7CD4B9A11E42}" sibTransId="{14F01453-B879-409E-9BE7-142BF7C1E72F}"/>
    <dgm:cxn modelId="{E3E4F6FF-D4C0-4AE3-B807-2F4FBDFE821C}" type="presParOf" srcId="{5AA0D726-A1E6-47A1-A46A-27FD5634395B}" destId="{D78D9451-3A63-4352-805E-6A0AD89EA7B2}" srcOrd="0" destOrd="0" presId="urn:microsoft.com/office/officeart/2005/8/layout/chevron2"/>
    <dgm:cxn modelId="{50E42B31-502F-4DAF-9BCF-4C097BAED230}" type="presParOf" srcId="{D78D9451-3A63-4352-805E-6A0AD89EA7B2}" destId="{30D139FD-03FA-46E7-B252-4C1F65B1C274}" srcOrd="0" destOrd="0" presId="urn:microsoft.com/office/officeart/2005/8/layout/chevron2"/>
    <dgm:cxn modelId="{DED9DDC5-9718-4496-AB0E-7F14ED893E06}" type="presParOf" srcId="{D78D9451-3A63-4352-805E-6A0AD89EA7B2}" destId="{2AC68139-4E3C-4C9A-86EE-BF01A0A91420}" srcOrd="1" destOrd="0" presId="urn:microsoft.com/office/officeart/2005/8/layout/chevron2"/>
    <dgm:cxn modelId="{91971D68-65B0-46D7-8E46-C31824391D7C}" type="presParOf" srcId="{5AA0D726-A1E6-47A1-A46A-27FD5634395B}" destId="{C59B5C5D-839E-4AA5-A236-79EB119807E8}" srcOrd="1" destOrd="0" presId="urn:microsoft.com/office/officeart/2005/8/layout/chevron2"/>
    <dgm:cxn modelId="{275B10A1-5015-4BCC-9A8B-7F2E08F137B8}" type="presParOf" srcId="{5AA0D726-A1E6-47A1-A46A-27FD5634395B}" destId="{D693C3C0-94B1-4CBB-86D1-F25AC5B7CF47}" srcOrd="2" destOrd="0" presId="urn:microsoft.com/office/officeart/2005/8/layout/chevron2"/>
    <dgm:cxn modelId="{DC9BA960-EDEC-4EF1-8E2F-54A5222F9C56}" type="presParOf" srcId="{D693C3C0-94B1-4CBB-86D1-F25AC5B7CF47}" destId="{3F5F46EE-B1CA-4753-A9F5-785E2251E25D}" srcOrd="0" destOrd="0" presId="urn:microsoft.com/office/officeart/2005/8/layout/chevron2"/>
    <dgm:cxn modelId="{69C6DB84-D848-4B49-8830-86176AFE0BE1}" type="presParOf" srcId="{D693C3C0-94B1-4CBB-86D1-F25AC5B7CF47}" destId="{B145345E-2864-4ED8-97CE-3768D551532A}" srcOrd="1" destOrd="0" presId="urn:microsoft.com/office/officeart/2005/8/layout/chevron2"/>
    <dgm:cxn modelId="{FACF4923-C353-455F-8731-BA62AF14624D}" type="presParOf" srcId="{5AA0D726-A1E6-47A1-A46A-27FD5634395B}" destId="{C167F0D4-0A80-490C-8868-6E93BE720D8A}" srcOrd="3" destOrd="0" presId="urn:microsoft.com/office/officeart/2005/8/layout/chevron2"/>
    <dgm:cxn modelId="{34D68EC2-CE3A-44DB-BBA8-090C20755698}" type="presParOf" srcId="{5AA0D726-A1E6-47A1-A46A-27FD5634395B}" destId="{1BA28B14-5506-4996-8E64-150BB0D0097B}" srcOrd="4" destOrd="0" presId="urn:microsoft.com/office/officeart/2005/8/layout/chevron2"/>
    <dgm:cxn modelId="{B8F52910-5A08-4DD8-94D9-49849E8D4D94}" type="presParOf" srcId="{1BA28B14-5506-4996-8E64-150BB0D0097B}" destId="{96924C11-0B72-4CA8-BAC5-F83CA4C2F01C}" srcOrd="0" destOrd="0" presId="urn:microsoft.com/office/officeart/2005/8/layout/chevron2"/>
    <dgm:cxn modelId="{49638413-4BE2-463D-B1BD-9B0013B47B02}" type="presParOf" srcId="{1BA28B14-5506-4996-8E64-150BB0D0097B}" destId="{BA382A6E-C87F-4B88-8C90-04C185791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39FD-03FA-46E7-B252-4C1F65B1C274}">
      <dsp:nvSpPr>
        <dsp:cNvPr id="0" name=""/>
        <dsp:cNvSpPr/>
      </dsp:nvSpPr>
      <dsp:spPr>
        <a:xfrm rot="5400000">
          <a:off x="-187930" y="433792"/>
          <a:ext cx="1512728" cy="1058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38980" y="736338"/>
        <a:ext cx="1058909" cy="453819"/>
      </dsp:txXfrm>
    </dsp:sp>
    <dsp:sp modelId="{2AC68139-4E3C-4C9A-86EE-BF01A0A91420}">
      <dsp:nvSpPr>
        <dsp:cNvPr id="0" name=""/>
        <dsp:cNvSpPr/>
      </dsp:nvSpPr>
      <dsp:spPr>
        <a:xfrm rot="5400000">
          <a:off x="3894688" y="-2835778"/>
          <a:ext cx="1413465" cy="7085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ставить цели и задачи в соответствии с возрастными и индивидуальными особенностями воспитанников </a:t>
          </a:r>
        </a:p>
      </dsp:txBody>
      <dsp:txXfrm rot="-5400000">
        <a:off x="1058910" y="69000"/>
        <a:ext cx="7016022" cy="1275465"/>
      </dsp:txXfrm>
    </dsp:sp>
    <dsp:sp modelId="{3F5F46EE-B1CA-4753-A9F5-785E2251E25D}">
      <dsp:nvSpPr>
        <dsp:cNvPr id="0" name=""/>
        <dsp:cNvSpPr/>
      </dsp:nvSpPr>
      <dsp:spPr>
        <a:xfrm rot="5400000">
          <a:off x="-226909" y="1774337"/>
          <a:ext cx="1512728" cy="1058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1" y="2076883"/>
        <a:ext cx="1058909" cy="453819"/>
      </dsp:txXfrm>
    </dsp:sp>
    <dsp:sp modelId="{B145345E-2864-4ED8-97CE-3768D551532A}">
      <dsp:nvSpPr>
        <dsp:cNvPr id="0" name=""/>
        <dsp:cNvSpPr/>
      </dsp:nvSpPr>
      <dsp:spPr>
        <a:xfrm rot="5400000">
          <a:off x="4109784" y="-1503446"/>
          <a:ext cx="983273" cy="7085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перевести тему  занятия в педагогическую задачу</a:t>
          </a:r>
        </a:p>
      </dsp:txBody>
      <dsp:txXfrm rot="-5400000">
        <a:off x="1058910" y="1595427"/>
        <a:ext cx="7037023" cy="887275"/>
      </dsp:txXfrm>
    </dsp:sp>
    <dsp:sp modelId="{96924C11-0B72-4CA8-BAC5-F83CA4C2F01C}">
      <dsp:nvSpPr>
        <dsp:cNvPr id="0" name=""/>
        <dsp:cNvSpPr/>
      </dsp:nvSpPr>
      <dsp:spPr>
        <a:xfrm rot="5400000">
          <a:off x="-226909" y="3102582"/>
          <a:ext cx="1512728" cy="1058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1" y="3405128"/>
        <a:ext cx="1058909" cy="453819"/>
      </dsp:txXfrm>
    </dsp:sp>
    <dsp:sp modelId="{BA382A6E-C87F-4B88-8C90-04C185791D4B}">
      <dsp:nvSpPr>
        <dsp:cNvPr id="0" name=""/>
        <dsp:cNvSpPr/>
      </dsp:nvSpPr>
      <dsp:spPr>
        <a:xfrm rot="5400000">
          <a:off x="4127502" y="-175200"/>
          <a:ext cx="947836" cy="7085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вовлечь воспитанников в процесс формулирования целей и задач. </a:t>
          </a:r>
        </a:p>
      </dsp:txBody>
      <dsp:txXfrm rot="-5400000">
        <a:off x="1058909" y="2939663"/>
        <a:ext cx="7038752" cy="855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39FD-03FA-46E7-B252-4C1F65B1C274}">
      <dsp:nvSpPr>
        <dsp:cNvPr id="0" name=""/>
        <dsp:cNvSpPr/>
      </dsp:nvSpPr>
      <dsp:spPr>
        <a:xfrm rot="5400000">
          <a:off x="-179533" y="216770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37239" y="505797"/>
        <a:ext cx="1011595" cy="433542"/>
      </dsp:txXfrm>
    </dsp:sp>
    <dsp:sp modelId="{2AC68139-4E3C-4C9A-86EE-BF01A0A91420}">
      <dsp:nvSpPr>
        <dsp:cNvPr id="0" name=""/>
        <dsp:cNvSpPr/>
      </dsp:nvSpPr>
      <dsp:spPr>
        <a:xfrm rot="5400000">
          <a:off x="4108094" y="-3096498"/>
          <a:ext cx="939339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создавать ситуации, обеспечивающие успех в образовательной  деятельности;</a:t>
          </a:r>
        </a:p>
      </dsp:txBody>
      <dsp:txXfrm rot="-5400000">
        <a:off x="1011596" y="45855"/>
        <a:ext cx="7086481" cy="847629"/>
      </dsp:txXfrm>
    </dsp:sp>
    <dsp:sp modelId="{3F5F46EE-B1CA-4753-A9F5-785E2251E25D}">
      <dsp:nvSpPr>
        <dsp:cNvPr id="0" name=""/>
        <dsp:cNvSpPr/>
      </dsp:nvSpPr>
      <dsp:spPr>
        <a:xfrm rot="5400000">
          <a:off x="-179533" y="1431219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37239" y="1720246"/>
        <a:ext cx="1011595" cy="433542"/>
      </dsp:txXfrm>
    </dsp:sp>
    <dsp:sp modelId="{B145345E-2864-4ED8-97CE-3768D551532A}">
      <dsp:nvSpPr>
        <dsp:cNvPr id="0" name=""/>
        <dsp:cNvSpPr/>
      </dsp:nvSpPr>
      <dsp:spPr>
        <a:xfrm rot="5400000">
          <a:off x="4108094" y="-1836137"/>
          <a:ext cx="939339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создавать условия обеспечения позитивной мотивации воспитанников; </a:t>
          </a:r>
        </a:p>
      </dsp:txBody>
      <dsp:txXfrm rot="-5400000">
        <a:off x="1011596" y="1306216"/>
        <a:ext cx="7086481" cy="847629"/>
      </dsp:txXfrm>
    </dsp:sp>
    <dsp:sp modelId="{96924C11-0B72-4CA8-BAC5-F83CA4C2F01C}">
      <dsp:nvSpPr>
        <dsp:cNvPr id="0" name=""/>
        <dsp:cNvSpPr/>
      </dsp:nvSpPr>
      <dsp:spPr>
        <a:xfrm rot="5400000">
          <a:off x="-216770" y="2912978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2" y="3202005"/>
        <a:ext cx="1011595" cy="433542"/>
      </dsp:txXfrm>
    </dsp:sp>
    <dsp:sp modelId="{BA382A6E-C87F-4B88-8C90-04C185791D4B}">
      <dsp:nvSpPr>
        <dsp:cNvPr id="0" name=""/>
        <dsp:cNvSpPr/>
      </dsp:nvSpPr>
      <dsp:spPr>
        <a:xfrm rot="5400000">
          <a:off x="3930549" y="-400290"/>
          <a:ext cx="1294428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создавать условия для </a:t>
          </a:r>
          <a:r>
            <a:rPr lang="ru-RU" sz="2400" kern="1200" dirty="0" err="1"/>
            <a:t>самомотивирования</a:t>
          </a:r>
          <a:r>
            <a:rPr lang="ru-RU" sz="2400" kern="1200" dirty="0"/>
            <a:t>  воспитанников</a:t>
          </a:r>
          <a:endParaRPr lang="ru-RU" sz="1800" kern="1200" dirty="0"/>
        </a:p>
      </dsp:txBody>
      <dsp:txXfrm rot="-5400000">
        <a:off x="1011596" y="2581852"/>
        <a:ext cx="7069147" cy="1168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39FD-03FA-46E7-B252-4C1F65B1C274}">
      <dsp:nvSpPr>
        <dsp:cNvPr id="0" name=""/>
        <dsp:cNvSpPr/>
      </dsp:nvSpPr>
      <dsp:spPr>
        <a:xfrm rot="5400000">
          <a:off x="-216982" y="216982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1" y="506291"/>
        <a:ext cx="1012584" cy="433965"/>
      </dsp:txXfrm>
    </dsp:sp>
    <dsp:sp modelId="{2AC68139-4E3C-4C9A-86EE-BF01A0A91420}">
      <dsp:nvSpPr>
        <dsp:cNvPr id="0" name=""/>
        <dsp:cNvSpPr/>
      </dsp:nvSpPr>
      <dsp:spPr>
        <a:xfrm rot="5400000">
          <a:off x="4108129" y="-3095544"/>
          <a:ext cx="940257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Компетентность в методах воспитания и образования</a:t>
          </a:r>
        </a:p>
      </dsp:txBody>
      <dsp:txXfrm rot="-5400000">
        <a:off x="1012584" y="45901"/>
        <a:ext cx="7085447" cy="848457"/>
      </dsp:txXfrm>
    </dsp:sp>
    <dsp:sp modelId="{3F5F46EE-B1CA-4753-A9F5-785E2251E25D}">
      <dsp:nvSpPr>
        <dsp:cNvPr id="0" name=""/>
        <dsp:cNvSpPr/>
      </dsp:nvSpPr>
      <dsp:spPr>
        <a:xfrm rot="5400000">
          <a:off x="-216982" y="1587324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1" y="1876633"/>
        <a:ext cx="1012584" cy="433965"/>
      </dsp:txXfrm>
    </dsp:sp>
    <dsp:sp modelId="{B145345E-2864-4ED8-97CE-3768D551532A}">
      <dsp:nvSpPr>
        <dsp:cNvPr id="0" name=""/>
        <dsp:cNvSpPr/>
      </dsp:nvSpPr>
      <dsp:spPr>
        <a:xfrm rot="5400000">
          <a:off x="3998312" y="-1725202"/>
          <a:ext cx="1159892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Компетентность в содержании воспитания и обучения </a:t>
          </a:r>
        </a:p>
      </dsp:txBody>
      <dsp:txXfrm rot="-5400000">
        <a:off x="1012585" y="1317146"/>
        <a:ext cx="7074726" cy="1046650"/>
      </dsp:txXfrm>
    </dsp:sp>
    <dsp:sp modelId="{96924C11-0B72-4CA8-BAC5-F83CA4C2F01C}">
      <dsp:nvSpPr>
        <dsp:cNvPr id="0" name=""/>
        <dsp:cNvSpPr/>
      </dsp:nvSpPr>
      <dsp:spPr>
        <a:xfrm rot="5400000">
          <a:off x="-216982" y="2912844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1" y="3202153"/>
        <a:ext cx="1012584" cy="433965"/>
      </dsp:txXfrm>
    </dsp:sp>
    <dsp:sp modelId="{BA382A6E-C87F-4B88-8C90-04C185791D4B}">
      <dsp:nvSpPr>
        <dsp:cNvPr id="0" name=""/>
        <dsp:cNvSpPr/>
      </dsp:nvSpPr>
      <dsp:spPr>
        <a:xfrm rot="5400000">
          <a:off x="4042142" y="-302300"/>
          <a:ext cx="1072231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Компетентность в субъективных условиях деятельности</a:t>
          </a:r>
        </a:p>
      </dsp:txBody>
      <dsp:txXfrm rot="-5400000">
        <a:off x="1012584" y="2779600"/>
        <a:ext cx="7079005" cy="967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39FD-03FA-46E7-B252-4C1F65B1C274}">
      <dsp:nvSpPr>
        <dsp:cNvPr id="0" name=""/>
        <dsp:cNvSpPr/>
      </dsp:nvSpPr>
      <dsp:spPr>
        <a:xfrm rot="5400000">
          <a:off x="-216770" y="218643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.</a:t>
          </a:r>
        </a:p>
      </dsp:txBody>
      <dsp:txXfrm rot="-5400000">
        <a:off x="2" y="507670"/>
        <a:ext cx="1011595" cy="433542"/>
      </dsp:txXfrm>
    </dsp:sp>
    <dsp:sp modelId="{2AC68139-4E3C-4C9A-86EE-BF01A0A91420}">
      <dsp:nvSpPr>
        <dsp:cNvPr id="0" name=""/>
        <dsp:cNvSpPr/>
      </dsp:nvSpPr>
      <dsp:spPr>
        <a:xfrm rot="5400000">
          <a:off x="4108094" y="-3096498"/>
          <a:ext cx="939339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schemeClr val="tx1"/>
              </a:solidFill>
            </a:rPr>
            <a:t>Умение  разработать и реализовать  программу (план) воспитательной работы</a:t>
          </a:r>
        </a:p>
      </dsp:txBody>
      <dsp:txXfrm rot="-5400000">
        <a:off x="1011596" y="45855"/>
        <a:ext cx="7086481" cy="847629"/>
      </dsp:txXfrm>
    </dsp:sp>
    <dsp:sp modelId="{3F5F46EE-B1CA-4753-A9F5-785E2251E25D}">
      <dsp:nvSpPr>
        <dsp:cNvPr id="0" name=""/>
        <dsp:cNvSpPr/>
      </dsp:nvSpPr>
      <dsp:spPr>
        <a:xfrm rot="5400000">
          <a:off x="-216770" y="1587797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2" y="1876824"/>
        <a:ext cx="1011595" cy="433542"/>
      </dsp:txXfrm>
    </dsp:sp>
    <dsp:sp modelId="{B145345E-2864-4ED8-97CE-3768D551532A}">
      <dsp:nvSpPr>
        <dsp:cNvPr id="0" name=""/>
        <dsp:cNvSpPr/>
      </dsp:nvSpPr>
      <dsp:spPr>
        <a:xfrm rot="5400000">
          <a:off x="3998384" y="-1725471"/>
          <a:ext cx="1158759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разработать собственные программные, методические и дидактические материалы</a:t>
          </a:r>
        </a:p>
      </dsp:txBody>
      <dsp:txXfrm rot="-5400000">
        <a:off x="1011596" y="1317883"/>
        <a:ext cx="7075770" cy="1045627"/>
      </dsp:txXfrm>
    </dsp:sp>
    <dsp:sp modelId="{96924C11-0B72-4CA8-BAC5-F83CA4C2F01C}">
      <dsp:nvSpPr>
        <dsp:cNvPr id="0" name=""/>
        <dsp:cNvSpPr/>
      </dsp:nvSpPr>
      <dsp:spPr>
        <a:xfrm rot="5400000">
          <a:off x="-216770" y="2912023"/>
          <a:ext cx="1445137" cy="101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2" y="3201050"/>
        <a:ext cx="1011595" cy="433542"/>
      </dsp:txXfrm>
    </dsp:sp>
    <dsp:sp modelId="{BA382A6E-C87F-4B88-8C90-04C185791D4B}">
      <dsp:nvSpPr>
        <dsp:cNvPr id="0" name=""/>
        <dsp:cNvSpPr/>
      </dsp:nvSpPr>
      <dsp:spPr>
        <a:xfrm rot="5400000">
          <a:off x="4042171" y="-303958"/>
          <a:ext cx="1071184" cy="713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принимать решения</a:t>
          </a:r>
          <a:br>
            <a:rPr lang="ru-RU" sz="2400" kern="1200" dirty="0"/>
          </a:br>
          <a:r>
            <a:rPr lang="ru-RU" sz="2400" kern="1200" dirty="0"/>
            <a:t>в педагогических ситуациях</a:t>
          </a:r>
          <a:endParaRPr lang="ru-RU" sz="1800" kern="1200" dirty="0"/>
        </a:p>
      </dsp:txBody>
      <dsp:txXfrm rot="-5400000">
        <a:off x="1011596" y="2778908"/>
        <a:ext cx="7080045" cy="966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39FD-03FA-46E7-B252-4C1F65B1C274}">
      <dsp:nvSpPr>
        <dsp:cNvPr id="0" name=""/>
        <dsp:cNvSpPr/>
      </dsp:nvSpPr>
      <dsp:spPr>
        <a:xfrm rot="5400000">
          <a:off x="-216982" y="216982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6.1.</a:t>
          </a:r>
        </a:p>
      </dsp:txBody>
      <dsp:txXfrm rot="-5400000">
        <a:off x="1" y="506291"/>
        <a:ext cx="1012584" cy="433965"/>
      </dsp:txXfrm>
    </dsp:sp>
    <dsp:sp modelId="{2AC68139-4E3C-4C9A-86EE-BF01A0A91420}">
      <dsp:nvSpPr>
        <dsp:cNvPr id="0" name=""/>
        <dsp:cNvSpPr/>
      </dsp:nvSpPr>
      <dsp:spPr>
        <a:xfrm rot="5400000">
          <a:off x="4108129" y="-3095544"/>
          <a:ext cx="940257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устанавливать субъект-субъектные отношения;</a:t>
          </a:r>
        </a:p>
      </dsp:txBody>
      <dsp:txXfrm rot="-5400000">
        <a:off x="1012584" y="45901"/>
        <a:ext cx="7085447" cy="848457"/>
      </dsp:txXfrm>
    </dsp:sp>
    <dsp:sp modelId="{3F5F46EE-B1CA-4753-A9F5-785E2251E25D}">
      <dsp:nvSpPr>
        <dsp:cNvPr id="0" name=""/>
        <dsp:cNvSpPr/>
      </dsp:nvSpPr>
      <dsp:spPr>
        <a:xfrm rot="5400000">
          <a:off x="-216982" y="1587324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6.2</a:t>
          </a:r>
        </a:p>
      </dsp:txBody>
      <dsp:txXfrm rot="-5400000">
        <a:off x="1" y="1876633"/>
        <a:ext cx="1012584" cy="433965"/>
      </dsp:txXfrm>
    </dsp:sp>
    <dsp:sp modelId="{B145345E-2864-4ED8-97CE-3768D551532A}">
      <dsp:nvSpPr>
        <dsp:cNvPr id="0" name=""/>
        <dsp:cNvSpPr/>
      </dsp:nvSpPr>
      <dsp:spPr>
        <a:xfrm rot="5400000">
          <a:off x="3998312" y="-1725202"/>
          <a:ext cx="1159892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организовывать образовательную деятельность воспитанников); </a:t>
          </a:r>
        </a:p>
      </dsp:txBody>
      <dsp:txXfrm rot="-5400000">
        <a:off x="1012585" y="1317146"/>
        <a:ext cx="7074726" cy="1046650"/>
      </dsp:txXfrm>
    </dsp:sp>
    <dsp:sp modelId="{96924C11-0B72-4CA8-BAC5-F83CA4C2F01C}">
      <dsp:nvSpPr>
        <dsp:cNvPr id="0" name=""/>
        <dsp:cNvSpPr/>
      </dsp:nvSpPr>
      <dsp:spPr>
        <a:xfrm rot="5400000">
          <a:off x="-216982" y="2912844"/>
          <a:ext cx="1446549" cy="1012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6.3</a:t>
          </a:r>
        </a:p>
      </dsp:txBody>
      <dsp:txXfrm rot="-5400000">
        <a:off x="1" y="3202153"/>
        <a:ext cx="1012584" cy="433965"/>
      </dsp:txXfrm>
    </dsp:sp>
    <dsp:sp modelId="{BA382A6E-C87F-4B88-8C90-04C185791D4B}">
      <dsp:nvSpPr>
        <dsp:cNvPr id="0" name=""/>
        <dsp:cNvSpPr/>
      </dsp:nvSpPr>
      <dsp:spPr>
        <a:xfrm rot="5400000">
          <a:off x="4042142" y="-302300"/>
          <a:ext cx="1072231" cy="7131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Умение реализовать педагогическое оценивание.</a:t>
          </a:r>
          <a:endParaRPr lang="ru-RU" sz="1800" kern="1200" dirty="0"/>
        </a:p>
      </dsp:txBody>
      <dsp:txXfrm rot="-5400000">
        <a:off x="1012584" y="2779600"/>
        <a:ext cx="7079005" cy="967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350B-D705-4E8C-B87B-F30978C792E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EE34-8982-4446-A192-31BE8338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1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ru-RU" sz="32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Методика оценки квалификации педагогического работника ДОО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235" y="3258105"/>
            <a:ext cx="555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Садретдинова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Эльвира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Мударрисовна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старший воспитатель МБДОУ № 101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Кировского района г. Казани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9056" y="6072206"/>
            <a:ext cx="142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Казань 2021</a:t>
            </a:r>
          </a:p>
        </p:txBody>
      </p:sp>
      <p:pic>
        <p:nvPicPr>
          <p:cNvPr id="1026" name="Picture 2" descr="C:\Documents and Settings\Эльвира\Рабочий стол\к гор.семинару 2013\Картинки\5i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4653136"/>
            <a:ext cx="2893229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Компетентность в области постановки целей и задач педагогической деятельности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3894711"/>
              </p:ext>
            </p:extLst>
          </p:nvPr>
        </p:nvGraphicFramePr>
        <p:xfrm>
          <a:off x="176079" y="1916832"/>
          <a:ext cx="81439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8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1947F-5F0C-4583-AB48-A125D52205BB}"/>
              </a:ext>
            </a:extLst>
          </p:cNvPr>
          <p:cNvSpPr txBox="1"/>
          <p:nvPr/>
        </p:nvSpPr>
        <p:spPr>
          <a:xfrm>
            <a:off x="539552" y="1225689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обоснованно </a:t>
            </a:r>
            <a:r>
              <a:rPr lang="ru-RU" dirty="0"/>
              <a:t>ставить цели и задачи образования, развития и воспитания детей в разных видах деятельности и формах организации (в ходе анализа занятия или другой формы организации это можно выяснить, спросив педагога почему он поставил те или иные задачи)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Умеет ставить цели и задачи в соответствии с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возрастными особенностями детей </a:t>
            </a:r>
            <a:r>
              <a:rPr lang="ru-RU" dirty="0"/>
              <a:t>(посмотреть насколько цели и задачи занятия, игры и пр. соответствуют программе группы или целевым ориентиром ФГОС)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Корректирует цели и задачи деятельности на занятии, игре, проекте в зависимости от готовности детей к освоению образовательного материала и активного включения в деятельность 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 менее 80 % детей должны справится с поставленными задачами – заданиями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Умеет ставить цели и задачи в соответствии с индивидуальными особенностями детей 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присутствуют ли элементы индивидуального подхода)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Знает и учитывает уровень освоеннос</a:t>
            </a:r>
            <a:r>
              <a:rPr lang="ru-RU" dirty="0"/>
              <a:t>ти  детьми программного материала и их развития при  постановке целей и задач (организует ли диагностику)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3CEE6-F2D7-45A1-905C-A95B9EA68F01}"/>
              </a:ext>
            </a:extLst>
          </p:cNvPr>
          <p:cNvSpPr txBox="1"/>
          <p:nvPr/>
        </p:nvSpPr>
        <p:spPr>
          <a:xfrm>
            <a:off x="1187624" y="18864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Умение ставить цели и задачи в соответствии с возрастными и индивидуальными особенностями воспитанников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9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075A80-7BB6-422B-B475-36DC9D4931CC}"/>
              </a:ext>
            </a:extLst>
          </p:cNvPr>
          <p:cNvSpPr/>
          <p:nvPr/>
        </p:nvSpPr>
        <p:spPr>
          <a:xfrm>
            <a:off x="395536" y="11663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Умение перевести тему занятия в педагогическую задачу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/>
              <a:t>Умеет сформулировать цели и задачи на основе темы занятия (анализ планов и конспектов)</a:t>
            </a:r>
          </a:p>
          <a:p>
            <a:r>
              <a:rPr lang="ru-RU" sz="2400" dirty="0"/>
              <a:t>Умеет конкретизировать цель занятия до комплекса взаимосвязанных задач (анализ планов и конспектов)</a:t>
            </a:r>
          </a:p>
          <a:p>
            <a:r>
              <a:rPr lang="ru-RU" sz="2400" dirty="0"/>
              <a:t>Может сформулировать критерии (показатели) достижения цели и задач занятия (в ходе анализа занятия)</a:t>
            </a:r>
          </a:p>
          <a:p>
            <a:r>
              <a:rPr lang="ru-RU" sz="2400" dirty="0"/>
              <a:t>Умеет добиться понимания детьми поставленных перед ними задач (в ходе анализа занятия)</a:t>
            </a:r>
          </a:p>
          <a:p>
            <a:r>
              <a:rPr lang="ru-RU" sz="2400" dirty="0"/>
              <a:t>Умеет соотнести результаты деятельности с поставленными целями и задачами (в ходе анализа занятия)</a:t>
            </a:r>
          </a:p>
        </p:txBody>
      </p:sp>
    </p:spTree>
    <p:extLst>
      <p:ext uri="{BB962C8B-B14F-4D97-AF65-F5344CB8AC3E}">
        <p14:creationId xmlns:p14="http://schemas.microsoft.com/office/powerpoint/2010/main" val="111173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50" y="210338"/>
            <a:ext cx="7467600" cy="1315784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Умение вовлечь воспитанников в процесс формулирования целей и задач</a:t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1CECA-90C4-47BF-B7E9-C6B62C5845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428232"/>
            <a:ext cx="7467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D1B3C-FE9D-4A72-9BB2-7001C5CC2FFD}"/>
              </a:ext>
            </a:extLst>
          </p:cNvPr>
          <p:cNvSpPr/>
          <p:nvPr/>
        </p:nvSpPr>
        <p:spPr>
          <a:xfrm>
            <a:off x="683568" y="1091386"/>
            <a:ext cx="74676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ru-RU" altLang="ru-RU" sz="2400" dirty="0"/>
              <a:t>Показатель отражает, насколько педагог умеет </a:t>
            </a:r>
            <a:r>
              <a:rPr lang="ru-RU" altLang="ru-RU" sz="2400" b="1" i="1" dirty="0"/>
              <a:t>выделить</a:t>
            </a:r>
            <a:r>
              <a:rPr lang="ru-RU" altLang="ru-RU" sz="2400" dirty="0"/>
              <a:t> в цели (задаче) занятия (проекта, игры и пр.) </a:t>
            </a:r>
            <a:r>
              <a:rPr lang="ru-RU" altLang="ru-RU" sz="2400" b="1" i="1" dirty="0"/>
              <a:t>цель (задачу) для воспитанника</a:t>
            </a:r>
            <a:r>
              <a:rPr lang="ru-RU" altLang="ru-RU" sz="2400" dirty="0"/>
              <a:t>, насколько ребенок принимает поставленную перед ним цель (задачу) и стремится к ее достижению.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Умеет вовлечь детей в процесс постановки целей и задач занятия.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Предлагает детям назвать результат своей деятельности и способы его достижения (в начале занятия)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Предлагает детям самостоятельно сформулировать цель своей деятельности в соответствии с изучаемой темой.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Спрашивает, как дети поняли цели и задачи.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Дети принимают участие в формулировании целей и задач мероприятия (это возможно в проектном методе).</a:t>
            </a:r>
          </a:p>
        </p:txBody>
      </p:sp>
    </p:spTree>
    <p:extLst>
      <p:ext uri="{BB962C8B-B14F-4D97-AF65-F5344CB8AC3E}">
        <p14:creationId xmlns:p14="http://schemas.microsoft.com/office/powerpoint/2010/main" val="335256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D42379-6647-463A-A1E1-4480F019DE9B}"/>
              </a:ext>
            </a:extLst>
          </p:cNvPr>
          <p:cNvSpPr txBox="1"/>
          <p:nvPr/>
        </p:nvSpPr>
        <p:spPr>
          <a:xfrm>
            <a:off x="467544" y="548680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Рефлексия ребенка на занятии</a:t>
            </a:r>
          </a:p>
          <a:p>
            <a:endParaRPr lang="ru-RU" sz="2800" dirty="0"/>
          </a:p>
          <a:p>
            <a:r>
              <a:rPr lang="ru-RU" sz="2800" dirty="0"/>
              <a:t>Я успел (не успел)…</a:t>
            </a:r>
          </a:p>
          <a:p>
            <a:r>
              <a:rPr lang="ru-RU" sz="2800" dirty="0"/>
              <a:t>Я узнал…</a:t>
            </a:r>
          </a:p>
          <a:p>
            <a:r>
              <a:rPr lang="ru-RU" sz="2800" dirty="0"/>
              <a:t>Я сделал…</a:t>
            </a:r>
          </a:p>
          <a:p>
            <a:r>
              <a:rPr lang="ru-RU" sz="2800" dirty="0"/>
              <a:t>Мне понравилось…</a:t>
            </a:r>
          </a:p>
          <a:p>
            <a:r>
              <a:rPr lang="ru-RU" sz="2800" dirty="0"/>
              <a:t>Я затруднялся </a:t>
            </a:r>
          </a:p>
          <a:p>
            <a:r>
              <a:rPr lang="ru-RU" sz="2800" dirty="0"/>
              <a:t>(у меня не получилось)…</a:t>
            </a:r>
          </a:p>
          <a:p>
            <a:r>
              <a:rPr lang="ru-RU" sz="2800" dirty="0"/>
              <a:t>Мое настроение…</a:t>
            </a:r>
          </a:p>
          <a:p>
            <a:r>
              <a:rPr lang="ru-RU" sz="2800" dirty="0"/>
              <a:t>(я чувствую)…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1373F-F7E6-4185-B544-6729A377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692696"/>
            <a:ext cx="3792041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386662" cy="307183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Компетентность в области </a:t>
            </a:r>
            <a:r>
              <a:rPr lang="ru-RU" sz="4000" dirty="0">
                <a:solidFill>
                  <a:srgbClr val="0070C0"/>
                </a:solidFill>
              </a:rPr>
              <a:t>мотивирования</a:t>
            </a:r>
            <a:r>
              <a:rPr lang="ru-RU" sz="4000" dirty="0">
                <a:solidFill>
                  <a:srgbClr val="FF0000"/>
                </a:solidFill>
              </a:rPr>
              <a:t> воспитанников на образовательную деятельность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57628"/>
            <a:ext cx="6172200" cy="25172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Эльвира\Рабочий стол\к гор.семинару 2013\Картин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048140" cy="3036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42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Компетентность в области мотивирования воспитанников на образовательную деятельность 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6714117"/>
              </p:ext>
            </p:extLst>
          </p:nvPr>
        </p:nvGraphicFramePr>
        <p:xfrm>
          <a:off x="214282" y="2214554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99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EAB85-D594-477D-87BD-4646CB235419}"/>
              </a:ext>
            </a:extLst>
          </p:cNvPr>
          <p:cNvSpPr txBox="1"/>
          <p:nvPr/>
        </p:nvSpPr>
        <p:spPr>
          <a:xfrm>
            <a:off x="827584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Умение создавать ситуацию успеха для воспитанников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</a:t>
            </a:r>
            <a:r>
              <a:rPr lang="ru-RU" sz="2400" dirty="0"/>
              <a:t>Ситуация успеха - это сочетание условий, которые обеспечивают успех, а сам успех - результат подобной ситуации. Ситуация - это то, что способен организовать педагог. Переживания радости, успеха - явления, вызывающие чувство самодостаточности, психологической комфортности, эмоциональной стабильности.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Умеет вызвать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интерес </a:t>
            </a:r>
            <a:r>
              <a:rPr lang="ru-RU" sz="2400" dirty="0"/>
              <a:t>у детей к образовательному материалу.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Отмечает даже самый маленький успех </a:t>
            </a:r>
            <a:r>
              <a:rPr lang="ru-RU" sz="2400" dirty="0"/>
              <a:t>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Демонстрирует успехи детей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родителям.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Демонстрирует успехи ребенка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другим детям</a:t>
            </a:r>
            <a:r>
              <a:rPr lang="ru-RU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дифференцировать задания </a:t>
            </a:r>
            <a:r>
              <a:rPr lang="ru-RU" sz="2400" dirty="0"/>
              <a:t>так, чтобы дети почувствовали свой успех.</a:t>
            </a:r>
          </a:p>
        </p:txBody>
      </p:sp>
    </p:spTree>
    <p:extLst>
      <p:ext uri="{BB962C8B-B14F-4D97-AF65-F5344CB8AC3E}">
        <p14:creationId xmlns:p14="http://schemas.microsoft.com/office/powerpoint/2010/main" val="405996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81D34-348B-4078-BC31-3FC9B56D388E}"/>
              </a:ext>
            </a:extLst>
          </p:cNvPr>
          <p:cNvSpPr txBox="1"/>
          <p:nvPr/>
        </p:nvSpPr>
        <p:spPr>
          <a:xfrm>
            <a:off x="755576" y="404664"/>
            <a:ext cx="7200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Алгоритм создания ситуации успеха</a:t>
            </a:r>
          </a:p>
          <a:p>
            <a:r>
              <a:rPr lang="ru-RU" sz="2000" dirty="0"/>
              <a:t>1.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Снятие страха</a:t>
            </a:r>
          </a:p>
          <a:p>
            <a:r>
              <a:rPr lang="ru-RU" sz="2000" dirty="0"/>
              <a:t>     Помогает преодолеть неуверенность в собственных силах, робость, боязнь самого дела и оценки окружающих.</a:t>
            </a:r>
          </a:p>
          <a:p>
            <a:r>
              <a:rPr lang="ru-RU" sz="2000" dirty="0"/>
              <a:t>    «Мы все пробуем и ищем, только так может что-то получиться». «Люди учатся на своих ошибках и находят другие способы решения». «Задание довольно легкое, ты это уже знаешь и сможешь сделать».</a:t>
            </a:r>
          </a:p>
          <a:p>
            <a:r>
              <a:rPr lang="ru-RU" sz="2000" dirty="0"/>
              <a:t>2.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Авансирование успешного результа</a:t>
            </a:r>
            <a:r>
              <a:rPr lang="ru-RU" sz="2000" dirty="0"/>
              <a:t>та</a:t>
            </a:r>
          </a:p>
          <a:p>
            <a:r>
              <a:rPr lang="ru-RU" sz="2000" dirty="0"/>
              <a:t>    Помогает педагогу выразить свою твердую убежденность в том, что его ребенок обязательно справиться с поставленной задачей. Это, в свою очередь, внушает ребенку уверенность  в свои силы и возможности.</a:t>
            </a:r>
          </a:p>
          <a:p>
            <a:r>
              <a:rPr lang="ru-RU" sz="2000" dirty="0"/>
              <a:t>     «У вас обязательно получится». «Я даже не сомневаюсь в успешном результате». «Я верю, что у вас все получится, а если будут затруднения – я помогу (или друзья помогут, или сказочный герой поможет)»</a:t>
            </a:r>
          </a:p>
        </p:txBody>
      </p:sp>
    </p:spTree>
    <p:extLst>
      <p:ext uri="{BB962C8B-B14F-4D97-AF65-F5344CB8AC3E}">
        <p14:creationId xmlns:p14="http://schemas.microsoft.com/office/powerpoint/2010/main" val="422985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98952-6007-43F7-872E-EC1E693DBD12}"/>
              </a:ext>
            </a:extLst>
          </p:cNvPr>
          <p:cNvSpPr txBox="1"/>
          <p:nvPr/>
        </p:nvSpPr>
        <p:spPr>
          <a:xfrm>
            <a:off x="323528" y="188640"/>
            <a:ext cx="84969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dirty="0"/>
              <a:t>3</a:t>
            </a:r>
            <a:r>
              <a:rPr lang="ru-RU" altLang="ru-RU" sz="2000" b="1" i="1" dirty="0"/>
              <a:t>. Скрытое инструктирование ребенка в способах и формах совершения деятельности.</a:t>
            </a:r>
            <a:r>
              <a:rPr lang="ru-RU" altLang="ru-RU" sz="2000" dirty="0"/>
              <a:t>  Помогает ребенку избежать поражения.                           Достигается путем намека, пожелания.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    «Возможно, лучше всего начать с.....». «Выполняя работу, не забудьте о.....» «Давай обсудим с чего можно начать (как это можно сделать)…»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4. </a:t>
            </a:r>
            <a:r>
              <a:rPr lang="ru-RU" altLang="ru-RU" sz="2000" b="1" i="1" dirty="0"/>
              <a:t>Внесение мотива. </a:t>
            </a:r>
            <a:r>
              <a:rPr lang="ru-RU" altLang="ru-RU" sz="2000" dirty="0"/>
              <a:t>Показывает ребенку ради чего, ради кого совершается данная деятельность, кому будет хорошо после выполнения.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    «Без твоей помощи твоим товарищам не справиться...», «Мишке требуется ваша помощь…», «Идем спасать…»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5. </a:t>
            </a:r>
            <a:r>
              <a:rPr lang="ru-RU" altLang="ru-RU" sz="2000" b="1" i="1" dirty="0"/>
              <a:t>Персональная исключительность. </a:t>
            </a:r>
            <a:r>
              <a:rPr lang="ru-RU" altLang="ru-RU" sz="2000" dirty="0"/>
              <a:t>Обозначает важность усилий ребенка в предстоящей или совершаемой деятельности.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     «Только ты и мог бы....», «Только вам я и могу доверить...», «Ни к кому, кроме тебя (вас), я не могу обратиться с этой просьбой...»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6. </a:t>
            </a:r>
            <a:r>
              <a:rPr lang="ru-RU" altLang="ru-RU" sz="2000" b="1" i="1" dirty="0"/>
              <a:t>Мобилизация активности или педагогическое внушение.</a:t>
            </a:r>
            <a:r>
              <a:rPr lang="ru-RU" altLang="ru-RU" sz="2000" dirty="0"/>
              <a:t> Побуждает к выполнению конкретных действий.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«Нам уже не терпится начать работу», «Так хочется поскорее увидеть...»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7. </a:t>
            </a:r>
            <a:r>
              <a:rPr lang="ru-RU" altLang="ru-RU" sz="2000" b="1" i="1" dirty="0"/>
              <a:t>Высокая оценка детали. </a:t>
            </a:r>
            <a:r>
              <a:rPr lang="ru-RU" altLang="ru-RU" sz="2000" dirty="0"/>
              <a:t>Помогает эмоционально пережить успех не результата в целом, а какой-то его отдельной детали. </a:t>
            </a:r>
          </a:p>
          <a:p>
            <a:pPr>
              <a:lnSpc>
                <a:spcPct val="90000"/>
              </a:lnSpc>
            </a:pPr>
            <a:r>
              <a:rPr lang="ru-RU" altLang="ru-RU" sz="2000" dirty="0"/>
              <a:t>«Тебе особенно удалось это объяснение», «Больше всего мне в твоей работе понравилось...».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4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7401"/>
            <a:ext cx="784887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Методика  оценки квалификации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педагогических работников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20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00FF"/>
                </a:solidFill>
              </a:rPr>
              <a:t>Квалификация- совокупность </a:t>
            </a: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</a:rPr>
              <a:t>6 основных компетентностей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2400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в области личностных качеств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  в   постановке   целей   и   задач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в мотивировании обучающихся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в разработке программы деятельности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и принятии педагогических решений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    в     обеспечении     информационной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основы педагогической деятельности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400" dirty="0">
                <a:solidFill>
                  <a:srgbClr val="0000FF"/>
                </a:solidFill>
              </a:rPr>
              <a:t>Компетентность в организации педагогической деятельности</a:t>
            </a:r>
            <a:br>
              <a:rPr lang="ru-RU" altLang="ru-RU" sz="2400" dirty="0">
                <a:solidFill>
                  <a:srgbClr val="0000FF"/>
                </a:solidFill>
              </a:rPr>
            </a:br>
            <a:endParaRPr lang="ru-RU" alt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07DEA1-A230-4CBE-A901-1377203E62F5}"/>
              </a:ext>
            </a:extLst>
          </p:cNvPr>
          <p:cNvSpPr/>
          <p:nvPr/>
        </p:nvSpPr>
        <p:spPr>
          <a:xfrm>
            <a:off x="827584" y="1742785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решению задач образовательной деятельности дети не принуждаются (не оказывать психологического давления). Используются 4 типа мотивации:</a:t>
            </a:r>
          </a:p>
          <a:p>
            <a:r>
              <a:rPr lang="ru-RU" b="1" dirty="0"/>
              <a:t>1 тип – мотивация личной заинтересов</a:t>
            </a:r>
            <a:r>
              <a:rPr lang="ru-RU" dirty="0"/>
              <a:t>анности (дети, вы хотите…? Нарисовать, слепить, узнать…) Отдавать работы детей (продуктивная деятельность) сразу же после занятия домой, не хранить. Эта мотивация должна широко использоваться. Личная заинтересованность (Вы хотите, чтобы у вас был котёнок? Перед занятием аппликацией, рисованием …)</a:t>
            </a:r>
          </a:p>
          <a:p>
            <a:r>
              <a:rPr lang="ru-RU" b="1" dirty="0"/>
              <a:t>2 тип – мотивация общения со взрослым </a:t>
            </a:r>
            <a:r>
              <a:rPr lang="ru-RU" dirty="0"/>
              <a:t>(Дети, к празднику нужно бы украсить группу. Кто хочет мне помочь?) При этом взрослый ведёт себя как партнёр: считается с интересами ребенка, рассказывает о последовательности действий и благодарит детей за их участие не только по окончании работы, но и в процессе, презентует достижения детей (Разве я бы справилась одна, если бы вы не помогли мне)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90E95-5309-4FC1-995E-BFDCA177F023}"/>
              </a:ext>
            </a:extLst>
          </p:cNvPr>
          <p:cNvSpPr txBox="1"/>
          <p:nvPr/>
        </p:nvSpPr>
        <p:spPr>
          <a:xfrm>
            <a:off x="1187624" y="33265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Умение создавать условия для обеспечения позитивной мотивации  воспитанников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6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8C85ED-E3F7-4C05-A1E0-16369439137D}"/>
              </a:ext>
            </a:extLst>
          </p:cNvPr>
          <p:cNvSpPr/>
          <p:nvPr/>
        </p:nvSpPr>
        <p:spPr>
          <a:xfrm>
            <a:off x="323528" y="692696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 тип – игровая моти</a:t>
            </a:r>
            <a:r>
              <a:rPr lang="ru-RU" sz="2000" dirty="0"/>
              <a:t>вация. Игровые методы дифференцируем по возрастам. </a:t>
            </a:r>
          </a:p>
          <a:p>
            <a:r>
              <a:rPr lang="ru-RU" sz="2000" dirty="0"/>
              <a:t>С 2 до 4 лет преобладают игровые действия (покормить, причесать…) следовательно, игровая мотивация детей основывается на игровых действиях.</a:t>
            </a:r>
          </a:p>
          <a:p>
            <a:r>
              <a:rPr lang="ru-RU" sz="2000" dirty="0"/>
              <a:t>С 4 до 5 лет преобладают роль и ролевое поведение, поэтому эффективна игровая мотивация, построенная на ролевом поведении, и ребенок и воспитатель – ролевые партнёры (путешественники, исследователи, спасатели, моряки, строители…).</a:t>
            </a:r>
          </a:p>
          <a:p>
            <a:r>
              <a:rPr lang="ru-RU" sz="2000" dirty="0"/>
              <a:t>В возрасте 5-7 лет преобладает </a:t>
            </a:r>
            <a:r>
              <a:rPr lang="ru-RU" sz="2000" dirty="0" err="1"/>
              <a:t>сюжетосложение</a:t>
            </a:r>
            <a:r>
              <a:rPr lang="ru-RU" sz="2000" dirty="0"/>
              <a:t> и при создании игровой мотивации на основе </a:t>
            </a:r>
            <a:r>
              <a:rPr lang="ru-RU" sz="2000" dirty="0" err="1"/>
              <a:t>сюжетосложения</a:t>
            </a:r>
            <a:r>
              <a:rPr lang="ru-RU" sz="2000" dirty="0"/>
              <a:t> ставятся: вначале игровая задача (подарить букет Снегурочке, который нарисуем в гамме холодных тонов (чтоб не растаял), далее: познавательная задача: научимся смешивать краску для получения холодных цветов и оттенков.</a:t>
            </a:r>
          </a:p>
          <a:p>
            <a:r>
              <a:rPr lang="ru-RU" sz="2000" b="1" dirty="0"/>
              <a:t>4 тип – мотивация заинтересованности ребенка в позн</a:t>
            </a:r>
            <a:r>
              <a:rPr lang="ru-RU" sz="2000" dirty="0"/>
              <a:t>ании (Хотите узнать (исследовать)</a:t>
            </a:r>
          </a:p>
        </p:txBody>
      </p:sp>
    </p:spTree>
    <p:extLst>
      <p:ext uri="{BB962C8B-B14F-4D97-AF65-F5344CB8AC3E}">
        <p14:creationId xmlns:p14="http://schemas.microsoft.com/office/powerpoint/2010/main" val="304118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C847B9-1243-499A-949A-20B116F1BAB9}"/>
              </a:ext>
            </a:extLst>
          </p:cNvPr>
          <p:cNvSpPr/>
          <p:nvPr/>
        </p:nvSpPr>
        <p:spPr>
          <a:xfrm>
            <a:off x="179512" y="58847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Умение создавать условия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самомотивирования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воспитанников.</a:t>
            </a:r>
          </a:p>
          <a:p>
            <a:r>
              <a:rPr lang="ru-RU" sz="2400" dirty="0"/>
              <a:t>   Очень важно для возникновения и развития самостоятельной познавательной деятельности детей!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Умеет активизировать творческие возможности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Демонстрирует практическое применение образовательного материала.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Поощряет любознательность детей</a:t>
            </a:r>
            <a:r>
              <a:rPr lang="ru-RU" sz="2400" dirty="0"/>
              <a:t>, выход за рамки требований программы.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Дает возможность детям самостоятельно ставить и решать задачи с высокой степенью свободы и ответственности.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Создает условия для вовлечения детей в дополнительные формы познания по программе: олимпиады, конкурсы,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121313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99793B-D74F-4A06-B322-962F248183D7}"/>
              </a:ext>
            </a:extLst>
          </p:cNvPr>
          <p:cNvSpPr/>
          <p:nvPr/>
        </p:nvSpPr>
        <p:spPr>
          <a:xfrm>
            <a:off x="539552" y="8898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Большую роль здесь играет создание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мотивационной предметно-пространственной развивающей образовательной среды.</a:t>
            </a:r>
          </a:p>
          <a:p>
            <a:r>
              <a:rPr lang="ru-RU" sz="2400" dirty="0"/>
              <a:t>     Развивающая среда – система материальных объектов деятельности ребенка, функционально моделирующая содержание развития его духовного и физического облика.</a:t>
            </a:r>
          </a:p>
          <a:p>
            <a:r>
              <a:rPr lang="ru-RU" sz="2400" dirty="0"/>
              <a:t>     Цель создания развивающей среды в ДОУ (группе) — обеспечение жизненно важных потребностей (мотивов) формирующейся личности. Развивающая среда выступает в роли стимулятора, движущей силы в целостном процессе становления личности ребенка, она обогащает личностное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16740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Компетентность в области  обеспечения информационной основы  деятельности 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6007733"/>
              </p:ext>
            </p:extLst>
          </p:nvPr>
        </p:nvGraphicFramePr>
        <p:xfrm>
          <a:off x="214282" y="2214554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1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2B4462-6B4D-41F5-B620-EE4E7AD40A3D}"/>
              </a:ext>
            </a:extLst>
          </p:cNvPr>
          <p:cNvSpPr/>
          <p:nvPr/>
        </p:nvSpPr>
        <p:spPr>
          <a:xfrm>
            <a:off x="467544" y="116632"/>
            <a:ext cx="79208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Компетентность в методах организации образовательного процесса </a:t>
            </a:r>
          </a:p>
          <a:p>
            <a:r>
              <a:rPr lang="ru-RU" dirty="0"/>
              <a:t>        Это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умение адекватно подбирать приемы и методы работ</a:t>
            </a:r>
            <a:r>
              <a:rPr lang="ru-RU" dirty="0"/>
              <a:t>ы в рамках одного занятия (игры, проекта..) или цикла занятий (игр, проектов). Компетентный педагог умеет гибко адаптировать образовательные технологии к возрастным особенностям воспитанников, уровню их подготовленности, их интересов, меняет выбор методов с учетом конкретных условий. В работе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использует методы, побуждающие детей рассуждат</a:t>
            </a:r>
            <a:r>
              <a:rPr lang="ru-RU" dirty="0"/>
              <a:t>ь. Важным элементом воспитания являются используемые педагогом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методические материалы и дополнительные источники</a:t>
            </a:r>
            <a:r>
              <a:rPr lang="ru-RU" dirty="0"/>
              <a:t>. Каждый прием, используемый педагогом, способствует достижению целей всего занятия (игры, проекта…). </a:t>
            </a:r>
          </a:p>
          <a:p>
            <a:r>
              <a:rPr lang="ru-RU" dirty="0"/>
              <a:t>•	Своевременно вносит коррективы в методы организации в зависимости от сложившейся ситуации.</a:t>
            </a:r>
          </a:p>
          <a:p>
            <a:r>
              <a:rPr lang="ru-RU" dirty="0"/>
              <a:t>•	Применяемые методы соответствуют целям и задачам образования, содержанию изучаемой темы.</a:t>
            </a:r>
          </a:p>
          <a:p>
            <a:r>
              <a:rPr lang="ru-RU" dirty="0"/>
              <a:t>•	Применяемые методы соответствуют имеющимся условиям и времени, отведенному на освоение темы.</a:t>
            </a:r>
          </a:p>
          <a:p>
            <a:r>
              <a:rPr lang="ru-RU" dirty="0"/>
              <a:t>•	Владеет современными методами организации образовательного процесса.</a:t>
            </a:r>
          </a:p>
          <a:p>
            <a:r>
              <a:rPr lang="ru-RU" dirty="0"/>
              <a:t>•	Обоснованно использует  современные информационно-коммуникативные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36367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146ABD-1B8D-435B-B96E-EFE9ADE52A1E}"/>
              </a:ext>
            </a:extLst>
          </p:cNvPr>
          <p:cNvSpPr/>
          <p:nvPr/>
        </p:nvSpPr>
        <p:spPr>
          <a:xfrm>
            <a:off x="251520" y="26043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Компетентность в содержании образовательного процесса (содержании программы</a:t>
            </a:r>
            <a:r>
              <a:rPr lang="ru-RU" sz="2000" dirty="0"/>
              <a:t>)</a:t>
            </a:r>
            <a:r>
              <a:rPr lang="ru-RU" dirty="0"/>
              <a:t> – просто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хорошо знать </a:t>
            </a:r>
            <a:r>
              <a:rPr lang="ru-RU" dirty="0"/>
              <a:t>содержание всей образовательной программы и программы своей возрастной группы.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Компетентность в субъективных условиях деятельно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сти </a:t>
            </a:r>
          </a:p>
          <a:p>
            <a:r>
              <a:rPr lang="ru-RU" dirty="0"/>
              <a:t>     Педагог осуществляет индивидуальный подход к организации образовательного процесса, анализирует и фиксирует, какие способы мотивации (поддержки,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приемов и методов </a:t>
            </a:r>
            <a:r>
              <a:rPr lang="ru-RU" dirty="0"/>
              <a:t>работы и т.д.) наиболее действенны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данной группе и по отношению к каждому воспитанник</a:t>
            </a:r>
            <a:r>
              <a:rPr lang="ru-RU" dirty="0"/>
              <a:t>у. Он знает, какие личностные или интеллектуальные ограничения существуют у воспитанника и, в то же время, осознает возможности, потенциал воспитанника, и опирается на них в процессе педагогического воздействия. При постановке целей и задач, выборе содержания и методических приемов, педагог ориентирован на особенности процесса освоения образовательного материала ребенком (или решение воспитательных задач), распределяет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задания индивидуализировано</a:t>
            </a:r>
            <a:r>
              <a:rPr lang="ru-RU" dirty="0"/>
              <a:t>, потому что осведомлен об уровне возможностей, знаний и умений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каждого воспитанника.</a:t>
            </a:r>
          </a:p>
          <a:p>
            <a:r>
              <a:rPr lang="ru-RU" dirty="0"/>
              <a:t>     Педагог ориентирован на оказание индивидуальной помощи и психологической поддержки воспитанникам. Педагог создает в группе позитивную атмосферу, способствует формированию дружеских взаимоотношений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30262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br>
              <a:rPr lang="ru-RU" b="1" dirty="0"/>
            </a:br>
            <a:br>
              <a:rPr lang="ru-RU" b="1" dirty="0"/>
            </a:br>
            <a:r>
              <a:rPr lang="ru-RU" b="1" dirty="0"/>
              <a:t>компетентность в субъективных </a:t>
            </a:r>
            <a:br>
              <a:rPr lang="ru-RU" b="1" dirty="0"/>
            </a:br>
            <a:r>
              <a:rPr lang="ru-RU" b="1" dirty="0"/>
              <a:t>условиях деятельности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829048" cy="3886200"/>
          </a:xfrm>
        </p:spPr>
        <p:txBody>
          <a:bodyPr>
            <a:normAutofit fontScale="92500"/>
          </a:bodyPr>
          <a:lstStyle/>
          <a:p>
            <a:r>
              <a:rPr lang="ru-RU" sz="1600" b="1" dirty="0"/>
              <a:t> Знание возрастных и индивидуальных  особенностей детей, особенностей взаимоотношений воспитанников в группе </a:t>
            </a:r>
            <a:r>
              <a:rPr lang="ru-RU" sz="1800" b="1" dirty="0"/>
              <a:t>. </a:t>
            </a:r>
            <a:endParaRPr lang="ru-RU" sz="1600" b="1" dirty="0"/>
          </a:p>
          <a:p>
            <a:r>
              <a:rPr lang="ru-RU" sz="1600" b="1" dirty="0"/>
              <a:t>Осуществление систематического мониторинга уровня развития воспитанников</a:t>
            </a:r>
          </a:p>
          <a:p>
            <a:r>
              <a:rPr lang="ru-RU" sz="1600" b="1" dirty="0" err="1"/>
              <a:t>Диференцированный</a:t>
            </a:r>
            <a:r>
              <a:rPr lang="ru-RU" sz="1600" b="1" dirty="0"/>
              <a:t> отбор методического и дидактического инструментария для различных категорий воспитанников</a:t>
            </a:r>
          </a:p>
          <a:p>
            <a:r>
              <a:rPr lang="ru-RU" sz="1600" b="1" dirty="0"/>
              <a:t>Наличие системы работы с детьми, имеющими особые потребности</a:t>
            </a:r>
          </a:p>
          <a:p>
            <a:endParaRPr lang="ru-RU" sz="1600" b="1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57686" y="2428868"/>
            <a:ext cx="3857652" cy="4143404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/>
              <a:t>Собеседование аттестуемым педагогом о социальной ситуации в группе и индивидуальных особенностях детей.</a:t>
            </a:r>
          </a:p>
          <a:p>
            <a:r>
              <a:rPr lang="ru-RU" sz="2000" b="1" dirty="0"/>
              <a:t>Анализ рабочих планов                     ( отражение индивидуальной работы).</a:t>
            </a:r>
          </a:p>
          <a:p>
            <a:r>
              <a:rPr lang="ru-RU" sz="2000" b="1" dirty="0"/>
              <a:t>Анализ использования   данных мониторинга развития детей при планировании </a:t>
            </a:r>
            <a:r>
              <a:rPr lang="ru-RU" sz="2000" b="1" dirty="0" err="1"/>
              <a:t>пед.процесса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Собеседование (или анкетирование)  с родителями.</a:t>
            </a:r>
          </a:p>
          <a:p>
            <a:r>
              <a:rPr lang="ru-RU" sz="2000" b="1" dirty="0"/>
              <a:t>Психологический анализ организации образовательной деятельности (занятия).</a:t>
            </a:r>
          </a:p>
          <a:p>
            <a:r>
              <a:rPr lang="ru-RU" sz="2000" b="1" dirty="0"/>
              <a:t>Изучение творческой лаборатории педагога</a:t>
            </a:r>
          </a:p>
          <a:p>
            <a:endParaRPr lang="ru-RU" sz="2000" b="1" dirty="0"/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/>
              <a:t>Критерии оценки компетентности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1571612"/>
            <a:ext cx="3643338" cy="642942"/>
          </a:xfrm>
        </p:spPr>
        <p:txBody>
          <a:bodyPr/>
          <a:lstStyle/>
          <a:p>
            <a:pPr algn="ctr"/>
            <a:r>
              <a:rPr lang="ru-RU" dirty="0"/>
              <a:t>Источники оценки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196638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Компетентность в области разработки программы деятельности и принятия педагогических решений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92782875"/>
              </p:ext>
            </p:extLst>
          </p:nvPr>
        </p:nvGraphicFramePr>
        <p:xfrm>
          <a:off x="214282" y="2214554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87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F4DEFF-E020-4840-BE75-EF76F6463B35}"/>
              </a:ext>
            </a:extLst>
          </p:cNvPr>
          <p:cNvSpPr/>
          <p:nvPr/>
        </p:nvSpPr>
        <p:spPr>
          <a:xfrm>
            <a:off x="395536" y="116632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Умение выбрать и реализовать образовательную  программу, методические и дидактические материал</a:t>
            </a:r>
            <a:r>
              <a:rPr lang="ru-RU" sz="2400" dirty="0"/>
              <a:t>ы</a:t>
            </a:r>
          </a:p>
          <a:p>
            <a:r>
              <a:rPr lang="ru-RU" sz="2400" dirty="0"/>
              <a:t>        Заключается в том, что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педагог хорошо знае</a:t>
            </a:r>
            <a:r>
              <a:rPr lang="ru-RU" sz="2400" dirty="0"/>
              <a:t>т типовые образовательные программы, методические комплекты, методические пособия 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умеет выбрать </a:t>
            </a:r>
            <a:r>
              <a:rPr lang="ru-RU" sz="2400" dirty="0"/>
              <a:t>те из них, которые  позволяют достичь поставленных образовательных целей.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Знает основные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нормативные докум</a:t>
            </a:r>
            <a:r>
              <a:rPr lang="ru-RU" sz="2400" dirty="0"/>
              <a:t>енты, отражающие требования к содержанию и результатам образовательной деятельности, методические комплексы, допущенные или рекомендованные Минобрнауки РФ.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Может провести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сравнительный анализ </a:t>
            </a:r>
            <a:r>
              <a:rPr lang="ru-RU" sz="2400" dirty="0"/>
              <a:t>образовательных программ, методических и дидактических материалов, выявить их достоинства и недостатки.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Обоснованно выбирает методические  комплексы для организации работы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82849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EABD9-24F8-455C-B823-9F0CA678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3E079-6DFB-4B58-8EAB-A98EC2F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7" y="427399"/>
            <a:ext cx="7999566" cy="60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9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AB2567-5661-4B32-8EA0-65182B9E9A89}"/>
              </a:ext>
            </a:extLst>
          </p:cNvPr>
          <p:cNvSpPr/>
          <p:nvPr/>
        </p:nvSpPr>
        <p:spPr>
          <a:xfrm>
            <a:off x="539552" y="95123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разработать собственные  методические и дидактические материалы. </a:t>
            </a:r>
          </a:p>
          <a:p>
            <a:r>
              <a:rPr lang="ru-RU" dirty="0"/>
              <a:t>        Компетентный педагог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осознает важность разработки собственных </a:t>
            </a:r>
            <a:r>
              <a:rPr lang="ru-RU" dirty="0"/>
              <a:t>дидактических и методических средств,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владеет современными образовательными технологиями и реализует и</a:t>
            </a:r>
            <a:r>
              <a:rPr lang="ru-RU" dirty="0"/>
              <a:t>х, добивается, благодаря этому, хороших результатов, а также умеет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объяснить коллегам суть нововведений, предложить им свой опыт, участвует в конкурсах, публикует информацию об авторских разработках в специализированной прессе.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Вносит изменения в методические материалы с целью достижения высоких результатов.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Самостоятельно разработанные педагогом методические материалы отличает высокое качество.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Продуктивно работает в составе групп, разрабатывающих и реализующих образовательные проекты, программы, методические материалы.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Выступает перед коллегами с информацией о новых программных, методических материалах, участвует в конкурсах профессионального мастерства.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Проводит исследования, направленные на доказательство эффективности реализуемой программы, новых методических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38880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DD20F8-7EFC-4331-85C6-290A20363D43}"/>
              </a:ext>
            </a:extLst>
          </p:cNvPr>
          <p:cNvSpPr/>
          <p:nvPr/>
        </p:nvSpPr>
        <p:spPr>
          <a:xfrm>
            <a:off x="179512" y="260648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Умение принимать решения в педагогических ситуациях.</a:t>
            </a:r>
          </a:p>
          <a:p>
            <a:r>
              <a:rPr lang="ru-RU" sz="2000" dirty="0"/>
              <a:t>    Педагогу приходится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постоянно принимать реше</a:t>
            </a:r>
            <a:r>
              <a:rPr lang="ru-RU" sz="2000" dirty="0"/>
              <a:t>ния и отвечать на вопросы, поставленные практикой: как установить дисциплину; как мотивировать познавательную активность; как вызвать интерес у конкретного ребенка; как обеспечить понимание и т.д.</a:t>
            </a:r>
          </a:p>
          <a:p>
            <a:r>
              <a:rPr lang="ru-RU" sz="2000" dirty="0"/>
              <a:t>     Компетентный педагог обязательно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анализирует образовательные и воспитательные ситуации, понимает причины </a:t>
            </a:r>
            <a:r>
              <a:rPr lang="ru-RU" sz="2000" dirty="0"/>
              <a:t>поступков воспитанников,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предлагает творческие решения</a:t>
            </a:r>
            <a:r>
              <a:rPr lang="ru-RU" sz="2000" dirty="0"/>
              <a:t>, направленные на достижение целей.</a:t>
            </a:r>
          </a:p>
          <a:p>
            <a:r>
              <a:rPr lang="ru-RU" sz="2000" dirty="0"/>
              <a:t>     Педагог понимает, какие решения принимает только он сам, а какие надо принимать вместе с коллегами, воспитанниками и их родителями, он понимает, насколько велика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его личная ответственность за принятые решения</a:t>
            </a:r>
            <a:r>
              <a:rPr lang="ru-RU" sz="2000" dirty="0"/>
              <a:t>, не избегает ее, не ждет указаний сверху, а оперативно реагирует на возникшую ситуацию. Педагог учитывает разные мнения при принятии решений, умеет обосновать свой выбор, готов к пересмотру решений под воздействием фактов или новой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4123152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Компетентность в области организации образовательной деятельности 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14282" y="2214554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24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AF4C7A-1E41-4B80-A877-F2B90430F237}"/>
              </a:ext>
            </a:extLst>
          </p:cNvPr>
          <p:cNvSpPr/>
          <p:nvPr/>
        </p:nvSpPr>
        <p:spPr>
          <a:xfrm>
            <a:off x="467544" y="116632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Компетентность в области организации педагогической деятельности </a:t>
            </a:r>
          </a:p>
          <a:p>
            <a:r>
              <a:rPr lang="ru-RU" sz="2000" dirty="0"/>
              <a:t>     Отражает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умение педагога организовывать взаимодействие с детьми, общаться с ними, руководить их деятельностью и оценивать ее результаты.</a:t>
            </a:r>
          </a:p>
          <a:p>
            <a:r>
              <a:rPr lang="ru-RU" sz="2000" dirty="0"/>
              <a:t>     Данная компетентность проявляется в подготовке и проведении занятий (проектов, игр …), в умении педагога управлять группой. Педагог старается организовать деятельность каждого ребенка, создавать рабочий настрой и деловую обстановку. Все это повышает интерес, внимание, активность воспитанников. Такое поведение педагога позволяет найти подход к отдельным ученикам воспитанникам с учетом их индивидуальных способностей, помочь положительно проявить себя.</a:t>
            </a:r>
          </a:p>
          <a:p>
            <a:r>
              <a:rPr lang="ru-RU" sz="2000" dirty="0"/>
              <a:t>     Педагог сочетает различные формы коллективной и индивидуальной работы, организует самостоятельную работу учащихся воспитанников. Создает ситуацию активного общения - не только монолога, но и диалога, полилога - позволяющих воспитаннику выразить себя, проявить инициативу, самостоятельность в способах выбора деятельности, типов заданий, вида и форм дидактического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093202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3E89A-D1F0-48E1-BC78-80B07D341A21}"/>
              </a:ext>
            </a:extLst>
          </p:cNvPr>
          <p:cNvSpPr/>
          <p:nvPr/>
        </p:nvSpPr>
        <p:spPr>
          <a:xfrm>
            <a:off x="395536" y="116632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Умение устанавливать субъект-субъектные отношения.</a:t>
            </a:r>
          </a:p>
          <a:p>
            <a:r>
              <a:rPr lang="ru-RU" dirty="0"/>
              <a:t>     </a:t>
            </a:r>
            <a:r>
              <a:rPr lang="ru-RU" sz="2000" dirty="0"/>
              <a:t>Субъект-субъектные отношения педагога с воспитанником проявляются во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взаимопонимании, установлении отношений сотрудничества, в способности ценить воспитанника, готовности помогать ему, в позитивном настрое по отношению к нему. </a:t>
            </a:r>
            <a:r>
              <a:rPr lang="ru-RU" sz="2000" dirty="0"/>
              <a:t>Компетентный педагог чутко относится к проблемам воспитанников. В целом, такое отношение педагога к воспитаннику можно назвать бережным, но не потворствующим. Педагог осознает важность и эффективность всех форм воздействия, поэтому при необходимости бывает требовательным и настойчивым, но всегда он выбирает адекватные способы и реализует их в процессе взаимодействия.</a:t>
            </a:r>
          </a:p>
          <a:p>
            <a:r>
              <a:rPr lang="ru-RU" sz="2000" dirty="0"/>
              <a:t>         Педагог стремится разобраться в психологических особенностях собеседника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(ребенка, родителя, коллеги), </a:t>
            </a:r>
            <a:r>
              <a:rPr lang="ru-RU" sz="2000" dirty="0"/>
              <a:t>умеет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слушать, умеет задавать вопросы так, чтобы быть услышанным и получить содержательный ответ, умеет передать информацию на доступном для собеседника языке, умеет регулировать свои эмоции в процессе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1357901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C9EC02-3211-4291-A181-C17D1DBC43A3}"/>
              </a:ext>
            </a:extLst>
          </p:cNvPr>
          <p:cNvSpPr/>
          <p:nvPr/>
        </p:nvSpPr>
        <p:spPr>
          <a:xfrm>
            <a:off x="395536" y="335845"/>
            <a:ext cx="81815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Умение организовать  деятельность воспитанников.</a:t>
            </a:r>
          </a:p>
          <a:p>
            <a:r>
              <a:rPr lang="ru-RU" dirty="0"/>
              <a:t>     Педагог умеет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организовывать деятельность воспитанников по добыванию и применению знаний, формированию способностей, социально значимых качеств, способствует развитию у них навыков, </a:t>
            </a:r>
            <a:r>
              <a:rPr lang="ru-RU" dirty="0"/>
              <a:t>необходимых для разных видов деятельности. Для того, чтобы решить такую задачу, компетентный педагог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дозирует помо</a:t>
            </a:r>
            <a:r>
              <a:rPr lang="ru-RU" dirty="0"/>
              <a:t>щь, в которой нуждается воспитанник, может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использовать подсказку или наводящий вопрос </a:t>
            </a:r>
            <a:r>
              <a:rPr lang="ru-RU" dirty="0"/>
              <a:t>для активизации самостоятельной активности воспитанника. </a:t>
            </a:r>
          </a:p>
          <a:p>
            <a:r>
              <a:rPr lang="ru-RU" dirty="0"/>
              <a:t>     У такого педагога не возникает ситуаций, когда явно видно, что воспитанник не в состоянии справиться с предложенным ему заданием, молчит и при этом думает только о том, когда же от него «отстанут». Например, педагог умеет подвести воспитанника к «открытию», задает вопросы так, что ребенок начинает сравнивать, анализировать, систематизировать информацию. Педагог использует примеры и аналогии для того, чтобы воспитанник мог перенести ранее усвоенные знания или способы действия на другие ситуации.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Педагог объясняет воспитанникам, как лучше организовать выполнение задания, с каких заданий начать, на что обратить особое внимание,</a:t>
            </a:r>
            <a:r>
              <a:rPr lang="ru-RU" dirty="0"/>
              <a:t> - так он помогает воспитанникам сформировать приемы самостоятельной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14863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659BB7-ADBF-4723-9AFF-D79072BE57B9}"/>
              </a:ext>
            </a:extLst>
          </p:cNvPr>
          <p:cNvSpPr/>
          <p:nvPr/>
        </p:nvSpPr>
        <p:spPr>
          <a:xfrm>
            <a:off x="251520" y="75134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реализовать педагогическое оценивание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/>
          </a:p>
          <a:p>
            <a:r>
              <a:rPr lang="ru-RU" sz="2400" dirty="0"/>
              <a:t>•	Учитывает возрастные и индивидуальные особенности детей при оценивании.</a:t>
            </a:r>
          </a:p>
          <a:p>
            <a:r>
              <a:rPr lang="ru-RU" sz="2400" dirty="0"/>
              <a:t>•	Аргументирует оценку, показывает детям их достижения и недоработки.</a:t>
            </a:r>
          </a:p>
          <a:p>
            <a:r>
              <a:rPr lang="ru-RU" sz="2400" dirty="0"/>
              <a:t>•	Применяет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различные методы оценивания </a:t>
            </a:r>
            <a:r>
              <a:rPr lang="ru-RU" sz="2400" dirty="0"/>
              <a:t>детей.</a:t>
            </a:r>
          </a:p>
          <a:p>
            <a:r>
              <a:rPr lang="ru-RU" sz="2400" dirty="0"/>
              <a:t>•	Умеет сочетать методы педагогического оценивания, </a:t>
            </a:r>
            <a:r>
              <a:rPr lang="ru-RU" sz="2400" dirty="0" err="1"/>
              <a:t>взаимооценки</a:t>
            </a:r>
            <a:r>
              <a:rPr lang="ru-RU" sz="2400" dirty="0"/>
              <a:t> и самооценки детей.</a:t>
            </a:r>
          </a:p>
          <a:p>
            <a:r>
              <a:rPr lang="ru-RU" sz="2400" dirty="0"/>
              <a:t>•	Способствует формированию навыков самооценки в разных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3700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C23198-A1CE-4B84-9CB0-B9B2387D9465}"/>
              </a:ext>
            </a:extLst>
          </p:cNvPr>
          <p:cNvSpPr/>
          <p:nvPr/>
        </p:nvSpPr>
        <p:spPr>
          <a:xfrm>
            <a:off x="107504" y="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Педагогам нужно особое внимание уделять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правильной оценке действий и поступков детей. </a:t>
            </a:r>
            <a:r>
              <a:rPr lang="ru-RU" sz="2000" dirty="0"/>
              <a:t>Именно действий и поступков, но ни в коем случае не самой личности, так как дети, особенно в младшем дошкольном возрасте, склонны относить оценку своих поступков или результатов своей деятельности на себя в целом. </a:t>
            </a:r>
          </a:p>
          <a:p>
            <a:r>
              <a:rPr lang="ru-RU" sz="2000" dirty="0"/>
              <a:t>     Можно выделить две функции педагогической оценки – ориентирующую и стимулирующую.</a:t>
            </a:r>
          </a:p>
          <a:p>
            <a:r>
              <a:rPr lang="ru-RU" sz="2000" dirty="0"/>
              <a:t>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Оценку как стимул </a:t>
            </a:r>
            <a:r>
              <a:rPr lang="ru-RU" sz="2000" dirty="0"/>
              <a:t>широко применяют все педагоги («Умница моя, у тебя получится хорошая работа», «Я уверена, ты это знаешь», «Ты вежливая и поэтому не забудешь поблагодарить!» и т. д.).</a:t>
            </a:r>
          </a:p>
          <a:p>
            <a:r>
              <a:rPr lang="ru-RU" sz="2000" dirty="0"/>
              <a:t>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Ориентирующая функция оценки </a:t>
            </a:r>
            <a:r>
              <a:rPr lang="ru-RU" sz="2000" dirty="0"/>
              <a:t>используется на практике значительно реже, хотя педагогический эффект ее воздействия гораздо значительнее. Поэтому педагогу чаще необходимо прибегать именно к такому способу оценивания. Например: «Марина – культурная девочка, потому что она прикрывает рот во время кашля», «Слава – умница, он вспомнил, что заштриховывать фон легче боковой поверхностью мелка», «Жанна – заботливая девочка, не забыла, что прежде чем одеться самой, нужно помочь одеться малышу». Такие замечания позволяют не только похвалить конкретного ребенка, но и помочь другим детям ориентироваться в правильности своих действий и поступков.</a:t>
            </a:r>
          </a:p>
        </p:txBody>
      </p:sp>
    </p:spTree>
    <p:extLst>
      <p:ext uri="{BB962C8B-B14F-4D97-AF65-F5344CB8AC3E}">
        <p14:creationId xmlns:p14="http://schemas.microsoft.com/office/powerpoint/2010/main" val="2411939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9E8434-6938-4F09-A0E7-73CEA7B278CD}"/>
              </a:ext>
            </a:extLst>
          </p:cNvPr>
          <p:cNvSpPr/>
          <p:nvPr/>
        </p:nvSpPr>
        <p:spPr>
          <a:xfrm>
            <a:off x="179512" y="23569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Вербальные виды оценок</a:t>
            </a:r>
          </a:p>
          <a:p>
            <a:r>
              <a:rPr lang="ru-RU" sz="2000" b="1" dirty="0"/>
              <a:t>прямая оценка</a:t>
            </a:r>
            <a:r>
              <a:rPr lang="ru-RU" sz="2000" dirty="0"/>
              <a:t>, выражающаяся в одобрении или порицании либо действия, либо личностных качеств ребенка 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адресованная непосредственно к ребенку</a:t>
            </a:r>
            <a:r>
              <a:rPr lang="ru-RU" sz="2000" dirty="0"/>
              <a:t>. Например: «Молодец, ты приложил все старание при выполнении работы, и она получилась замечательной», «Умница, ты была внимательной и поэтому все задания выполнила правильно», «Из-за своей торопливости ты разрушил Ванину постройку и он обиделся»; </a:t>
            </a:r>
          </a:p>
          <a:p>
            <a:r>
              <a:rPr lang="ru-RU" sz="2000" b="1" dirty="0"/>
              <a:t>косвенная оценка, </a:t>
            </a:r>
            <a:r>
              <a:rPr lang="ru-RU" sz="2000" dirty="0"/>
              <a:t>выражающаяся в одобрении либо в порицании определенных моральных качеств и поступков оцениваемого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через непрямое соотношение его с другим лицом</a:t>
            </a:r>
            <a:r>
              <a:rPr lang="ru-RU" sz="2000" dirty="0"/>
              <a:t>. Например: «Некоторые дети ведут себя сейчас, как глупые медвежата из сказки "Два жадных медвежонка"; </a:t>
            </a:r>
          </a:p>
          <a:p>
            <a:r>
              <a:rPr lang="ru-RU" sz="2000" b="1" dirty="0"/>
              <a:t>опосредованная оценка</a:t>
            </a:r>
            <a:r>
              <a:rPr lang="ru-RU" sz="2000" dirty="0"/>
              <a:t>, выражающаяся в оценивании действий и личностных качеств одного субъекта через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прямую оценку другого субъекта</a:t>
            </a:r>
            <a:r>
              <a:rPr lang="ru-RU" sz="2000" dirty="0"/>
              <a:t>, например:  «Наша Машенька всегда старается поступать, как добрая сказочная фея»; </a:t>
            </a:r>
          </a:p>
          <a:p>
            <a:r>
              <a:rPr lang="ru-RU" sz="2000" b="1" dirty="0"/>
              <a:t>предвосхищающая оценка</a:t>
            </a:r>
            <a:r>
              <a:rPr lang="ru-RU" sz="2000" dirty="0"/>
              <a:t>, выражающаяся в одобрении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предстоящих действий </a:t>
            </a:r>
            <a:r>
              <a:rPr lang="ru-RU" sz="2000" dirty="0"/>
              <a:t>ребенка: «Ты замечательно прочтешь это стихотворение, потому что у тебя звонкий и выразительный голос» или "Я верю, у тебя все получится, если ты будешь внимательным». </a:t>
            </a:r>
          </a:p>
        </p:txBody>
      </p:sp>
    </p:spTree>
    <p:extLst>
      <p:ext uri="{BB962C8B-B14F-4D97-AF65-F5344CB8AC3E}">
        <p14:creationId xmlns:p14="http://schemas.microsoft.com/office/powerpoint/2010/main" val="3783220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D56F4A-F091-46CA-AAB8-E4CA700C30EB}"/>
              </a:ext>
            </a:extLst>
          </p:cNvPr>
          <p:cNvSpPr/>
          <p:nvPr/>
        </p:nvSpPr>
        <p:spPr>
          <a:xfrm>
            <a:off x="107504" y="394692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Типовая характеристика педагога, соответствующего требованиям первой квалификационной категории</a:t>
            </a:r>
          </a:p>
          <a:p>
            <a:r>
              <a:rPr lang="ru-RU" sz="900" dirty="0"/>
              <a:t>Компетентность в области личностных качеств сформирована на достаточно высоком, но не максимально возможном уровне. Педагог способен к тонкому, точному и индивидуализированному восприятию внутреннего мира учащихся. Он характеризуется высокой степенью удовлетворенности от профессии и </a:t>
            </a:r>
            <a:r>
              <a:rPr lang="ru-RU" sz="900" dirty="0" err="1"/>
              <a:t>самореализованности</a:t>
            </a:r>
            <a:r>
              <a:rPr lang="ru-RU" sz="900" dirty="0"/>
              <a:t> в ней. Педагог имеет достаточно высокий уровень общей культуры, что позволяет ему свободно ориентироваться не только в своем предмете, но и в смежных предметных областях, а в результате – эффективно реализовывать свои профессиональные функции. Возможно сочетание относительно не высокой общей культуры с высоким уровнем </a:t>
            </a:r>
            <a:r>
              <a:rPr lang="ru-RU" sz="900" dirty="0" err="1"/>
              <a:t>самоорганизованности</a:t>
            </a:r>
            <a:r>
              <a:rPr lang="ru-RU" sz="900" dirty="0"/>
              <a:t>, что позволяет компенсировать недостатки и в результате обеспечивать приемлемое выполнение педагогической деятельности.</a:t>
            </a:r>
          </a:p>
          <a:p>
            <a:r>
              <a:rPr lang="ru-RU" sz="900" dirty="0"/>
              <a:t>Педагог может поставить и обосновать цели и задачи учебного курса и отдельного занятия, ориентируясь на хорошее знание нормативных требований, возрастных и индивидуальных особенностей обучающихся. Проявляет не только необходимые знания, но и достаточно сформированные умения их использовать при постановке цели. Педагог может поставить и обосновать цели и задачи для каждого обучающегося в рамках учебного курса для каждого отдельного занятия по любой теме. Педагог может откорректировать цели и задачи учебного курса и отдельных занятий в зависимости от образовательных запросов обучающихся, выявленного уровня их развития, учебных достижений и др. Он периодически вовлекает обучающихся в процесс постановки цели. Требуется повышение квалификации и коррекционная работа для устранения возможных проблем: развитие умения ставить цель для учащихся на основе темы любого урока, развитие умения учитывать особенности любого возраста и индивидуальные особенности любого школьника при постановке цели, вовлекать учащихся в процесс постановки цели.</a:t>
            </a:r>
          </a:p>
          <a:p>
            <a:r>
              <a:rPr lang="ru-RU" sz="900" dirty="0"/>
              <a:t>Педагог владеет навыками мотивирования и имеет необходимые знания для этого, умеет побудить интерес к предмету. Ориентируется на «интересность», яркость примеров с точки зрения восприятия конкретных учеников. Использует индивидуальный подход в оценивании учеников. Включает в обучение значимый для обучающихся материала, трансформируя нормативные задачи в личностно- значимые. Использует оценку как мотивирующий фактор. Активно использует положительную мотивацию (одобрение, похвала). Создает ситуации успеха.</a:t>
            </a:r>
          </a:p>
          <a:p>
            <a:r>
              <a:rPr lang="ru-RU" sz="900" dirty="0"/>
              <a:t>Учитывает интерес обучающихся к соревнованию как форме работы и использует взаимное сравнение и сравнение с прошлыми личными результатами для мотивирования обучающихся. Включает мотивацию на позитивное отношение к школе, товарищам. В деятельности педагога присутствуют элементы соотнесения школьного обучения с личным преуспеванием ученика в системе конкретных отношений со сверстниками и взрослыми.</a:t>
            </a:r>
          </a:p>
          <a:p>
            <a:r>
              <a:rPr lang="ru-RU" sz="900" dirty="0"/>
              <a:t>Педагог может успешно реализовать типовую образовательную программу, обосновать самостоятельный выбор учебников и учебных комплектов, внести необходимые допустимые изменения в программный материал. Периодически участвует в обсуждении программ на заседаниях методического объединения.</a:t>
            </a:r>
          </a:p>
          <a:p>
            <a:r>
              <a:rPr lang="ru-RU" sz="900" dirty="0"/>
              <a:t>Имеет некоторое количество самостоятельных программных и методических разработок. Сравнивая различные программы, скорее видит их общие черты, чем различия. Педагог успешно реализует модифицированные с учетом принципов индивидуализации и дифференциации образовательные программы. Педагог целенаправленно обновляет методические и дидактические материалы.</a:t>
            </a:r>
          </a:p>
          <a:p>
            <a:r>
              <a:rPr lang="ru-RU" sz="900" dirty="0"/>
              <a:t>Применяемые им способы принятия решений носят творческий характер, они направлены на поддержку личности учащегося. Такой учитель способен к выработке нескольких альтернативных вариантов решения, ведущий критерий при выборе альтернативы – интересы ученика.</a:t>
            </a:r>
          </a:p>
          <a:p>
            <a:r>
              <a:rPr lang="ru-RU" sz="900" dirty="0"/>
              <a:t>Педагог умеет планировать учебные занятия, выбирает оптимальные методы и средства обучения. Однако его уровень умений не всегда обеспечивает высокие результаты в освоении предметного содержания, так как он недооценивает многогранность учебно-воспитательного процесса. Педагог «не всегда видит» место преподаваемой дисциплины в учебном плане, не умеет выделить главного (существенного) и второстепенного в учебном содержании, в системе понятий - для него все важно. В результате, несмотря на все усилия, некоторая часть обучающихся показывает не высокий уровень знаний, умений и навыков по предмету в целом.</a:t>
            </a:r>
          </a:p>
          <a:p>
            <a:r>
              <a:rPr lang="ru-RU" sz="900" dirty="0"/>
              <a:t>Такого педагога выгодно отличает умение работать в коллективе, включаясь в систему деловых и межличностных отношений с другими участниками образовательного процесса. Для него характерны развитые практические привычки, склонности, индивидуальный стиль продуктивной педагогической деятельности; отношение к обучению как важнейшему средству самоподготовки к практической деятельности. Он обладает богатым опытом профессионального самообразования. К отличительным чертам такого педагога можно отнести: критическую оценку результатов своего труда и своих товарищей, активную позицию в вопросах эффективной организации продуктивной учебной деятельности, направленность оценивание и коррекцию учебного процесса для достижения высоких результатов деятельности.</a:t>
            </a:r>
          </a:p>
          <a:p>
            <a:r>
              <a:rPr lang="ru-RU" sz="900" dirty="0"/>
              <a:t>Важнейшее из его практических умений – это умение применять теоретические знания на практике, переносить их в учебные ситуации. Варьируя степень новизны и комплексности учебного задания, педагог может определить и оценить уровень готовности учащихся к освоению и применению знаний.</a:t>
            </a:r>
          </a:p>
        </p:txBody>
      </p:sp>
    </p:spTree>
    <p:extLst>
      <p:ext uri="{BB962C8B-B14F-4D97-AF65-F5344CB8AC3E}">
        <p14:creationId xmlns:p14="http://schemas.microsoft.com/office/powerpoint/2010/main" val="422598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2450-8B45-4FCB-8FE5-9D35D505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Кому и для чего нужны знания о критериях оценивания педагогической деятельности?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839BD-058D-440D-9650-27420775B30E}"/>
              </a:ext>
            </a:extLst>
          </p:cNvPr>
          <p:cNvSpPr txBox="1"/>
          <p:nvPr/>
        </p:nvSpPr>
        <p:spPr>
          <a:xfrm>
            <a:off x="827584" y="227687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Аттестуемому педагогу (для проведения самооценки, для грамотного самоанализа своей работы, для понимания основных характеристик профессионального стандарта педагога)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Внутреннему эксперту, куратору аттестации (для проведения экспертной оценки, анализа деятельности аттестуемого работника, для написания качественного экспертного заключения)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Внешнему эксперту</a:t>
            </a:r>
          </a:p>
        </p:txBody>
      </p:sp>
    </p:spTree>
    <p:extLst>
      <p:ext uri="{BB962C8B-B14F-4D97-AF65-F5344CB8AC3E}">
        <p14:creationId xmlns:p14="http://schemas.microsoft.com/office/powerpoint/2010/main" val="53567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602801-3F2B-4B53-8B4A-EF68E5731789}"/>
              </a:ext>
            </a:extLst>
          </p:cNvPr>
          <p:cNvSpPr/>
          <p:nvPr/>
        </p:nvSpPr>
        <p:spPr>
          <a:xfrm>
            <a:off x="161764" y="38702"/>
            <a:ext cx="8820472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Типовая характеристика педагога, соответствующего требованиям высшей квалификационной категории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характеризуется максимальным (или близким к нему) уровнем развития компетентности в области личностных качеств, он способен к дифференцированному и индивидуализированному восприятию внутреннего мира учащихся; к тому, чтобы занимать по отношению к ним гуманистическую позицию в ходе образовательного процесса. Педагог обладает широкой общей культурой и развитыми навыками самоорганизации своей профессиональной деятельности. Все это позволяет ему реализовывать педагогическую деятельность на уровне профессионального мастерства.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может сформулировать и обосновать цели и задачи собственной педагогической деятельности. Цели и задачи отдельного занятия формулируются на основе, как нормативных требований, так и возрастных и индивидуальных особенностей обучающихся. Педагог может корректировать цели и задачи в зависимости от образовательных запросов обучающихся, выявленного уровня их развития, учебных достижений и др. Педагог может вовлечь обучающихся в формулирование индивидуальных учебных целей курса и отдельных занятий.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педагогического взаимодействия осуществляется преимущественно по типу субъект-субъектных отношений. Возможно повышение квалификации по совершенствованию всех показателей компетенции целеполагания, особенно развитию умения вовлекать школьников в процесс постановки цели.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Учитель характеризуется развитыми навыками и умениями формировать мотивацию учащихся к осуществлению учебной деятельности. Воспринимает взаимодействие с учениками как личностно значимую деятельность и «заражает» учащихся своим интересом к предмету, учебе и школе в целом. Реализуя все умения, присущие предшествующим категориям, ориентируется на уникальный личностный потенциал ученика. Формирует интерес к учебе и предмету на основе творческой активности ученика, поощряет самостоятельную учебную и научно-исследовательскую деятельность обучающихся. Широко использует элементы соревновательности. Использует позитивную мотивацию перспективного характера (ценность обучения в общей системе образования, для будущей жизни, перспектив профессии, возможностей достичь экономического, социального благополучия для данного ученика и др.), стимулирует творческую активность ученика, поощряет </a:t>
            </a:r>
            <a:r>
              <a:rPr lang="ru-RU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самомотивацию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личностную ценность, направляет ученика к совместной деятельности.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в совершенстве владеет содержанием своего предмета и осуществляет оптимальный отбор методов, средств, форм обучения и воспитания или (и) самостоятельно разрабатывает, апробирует и успешно применяет педагогические технологии или их элементы, которые могут быть рекомендованы к распространению. Использует разнообразные, в том числе исследовательские и опытно-экспериментальные методы обучения и воспитания. Создает условия для реализации творческих возможностей обучающихся (воспитанников). Творческая организация уроков стимулирует самостоятельное открытие учащимися межпредметных связей. Творчески развивает и совершенствует традиционных методы преподавания.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Педагогу с таким уровнем квалификации недостаточно успешно реализовать и модернизировать типовую образовательную программу, его знание учеников и предмета позволяет разрабатывать инновационные (авторские) программы, новые дидактические и методические материалы.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Гибкое реагирование на возможности учеников, на их готовность осваивать учебный материал позволяют достигать целей и задач урока в сложных условиях. Учитель способен перестроить в необходимых пределах материал урока, если ученики устали или утомлены предыдущим занятием. Работу такого учителя отличает умение добиться хороших результатов обучения по преподаваемому предмету.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ситуации принятия решения педагог направлен на развитие у учеников самостоятельности. Данный педагог умеет достаточно быстро находить креативные решения, поддерживающие личность ученика даже в сложных не стандартных ситуациях. Последовательность и умение обосновать принимаемые решения позволяют педагогу добиться понимания со стороны учащихся и стимулируют последних к активному включению в процедуру принятия и реализации решения.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умственной деятельности обучающихся соответствует требованиям индивидуализации и дифференциации. Урок организован так, что учащиеся справляются с поставленными задачами. Домашняя работа предполагает формирование навыков самообучения и самоорганизации. Умение учителя распределить нагрузку, управлять вниманием учеников, учитывать особенности памяти и мышления, формирование интереса позволяют добиваться высоких результатов по своему предмету.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умеет на хорошем уровне организовать учебную деятельность обучающихся; формировать способы совместной деятельности и сотрудничества; обеспечить оперативное и адекватное педагогическое оценивание.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Педагога данной категории отличают ответственное отношение к своим обязанностям, стремление к проявлению методического мастерства в своей деятельности, умение проявлять творческий подход к решению разнообразных педагогических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230775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4" b="66750"/>
          <a:stretch>
            <a:fillRect/>
          </a:stretch>
        </p:blipFill>
        <p:spPr bwMode="auto">
          <a:xfrm>
            <a:off x="-22225" y="9525"/>
            <a:ext cx="718661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20125" r="21326" b="20625"/>
          <a:stretch>
            <a:fillRect/>
          </a:stretch>
        </p:blipFill>
        <p:spPr bwMode="auto">
          <a:xfrm>
            <a:off x="1674813" y="2622550"/>
            <a:ext cx="74422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41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t="16000" r="18336" b="17000"/>
          <a:stretch>
            <a:fillRect/>
          </a:stretch>
        </p:blipFill>
        <p:spPr bwMode="auto">
          <a:xfrm>
            <a:off x="-17463" y="-22225"/>
            <a:ext cx="74691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3127" r="9520" b="19125"/>
          <a:stretch>
            <a:fillRect/>
          </a:stretch>
        </p:blipFill>
        <p:spPr bwMode="auto">
          <a:xfrm>
            <a:off x="644525" y="2105025"/>
            <a:ext cx="84994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97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89013" y="1412875"/>
          <a:ext cx="7173912" cy="5441953"/>
        </p:xfrm>
        <a:graphic>
          <a:graphicData uri="http://schemas.openxmlformats.org/drawingml/2006/table">
            <a:tbl>
              <a:tblPr/>
              <a:tblGrid>
                <a:gridCol w="38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Самооценка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Экспертная оценка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Компетентность в области личностных качеств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Компетентность в области постановки целей и задач педагогической деятельности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Компетентность в области мотивации учебной деятельности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Компетентность в области обеспечения информационной основы деятельности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Компетентность в области разработки программы деятельности и принятия педагогических решений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3,90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Компетентность в области организации учебной деятельности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FF0000"/>
                </a:solidFill>
              </a:rPr>
              <a:t>Результаты экспертной оценки и самооценки педагогической компетентности (пример)</a:t>
            </a:r>
          </a:p>
        </p:txBody>
      </p:sp>
    </p:spTree>
    <p:extLst>
      <p:ext uri="{BB962C8B-B14F-4D97-AF65-F5344CB8AC3E}">
        <p14:creationId xmlns:p14="http://schemas.microsoft.com/office/powerpoint/2010/main" val="2376473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ЭКСПЕРТНОЕ ЗАКЛЮЧЕНИЕ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(в формате</a:t>
            </a:r>
            <a:r>
              <a:rPr lang="en-US" sz="3200" b="1" dirty="0">
                <a:solidFill>
                  <a:srgbClr val="002060"/>
                </a:solidFill>
              </a:rPr>
              <a:t> word</a:t>
            </a:r>
            <a:r>
              <a:rPr lang="ru-RU" sz="3200" b="1" dirty="0">
                <a:solidFill>
                  <a:srgbClr val="002060"/>
                </a:solidFill>
              </a:rPr>
              <a:t>)</a:t>
            </a:r>
            <a:r>
              <a:rPr lang="ru-RU" sz="3200" b="1" dirty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002060"/>
                </a:solidFill>
              </a:rPr>
              <a:t>–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не более </a:t>
            </a:r>
            <a:r>
              <a:rPr lang="ru-RU" sz="3200" b="1" dirty="0">
                <a:solidFill>
                  <a:srgbClr val="FF0000"/>
                </a:solidFill>
              </a:rPr>
              <a:t>2 </a:t>
            </a:r>
            <a:r>
              <a:rPr lang="ru-RU" sz="3200" b="1" dirty="0">
                <a:solidFill>
                  <a:srgbClr val="002060"/>
                </a:solidFill>
              </a:rPr>
              <a:t>стр.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содержит краткое обоснование проставленных  баллов и </a:t>
            </a:r>
            <a:r>
              <a:rPr lang="ru-RU" sz="3200" b="1" dirty="0">
                <a:solidFill>
                  <a:srgbClr val="FF0000"/>
                </a:solidFill>
              </a:rPr>
              <a:t>рекомендации </a:t>
            </a:r>
            <a:r>
              <a:rPr lang="ru-RU" sz="3200" b="1" dirty="0">
                <a:solidFill>
                  <a:srgbClr val="002060"/>
                </a:solidFill>
              </a:rPr>
              <a:t>по компетентностям, где сравнительно низкие баллы </a:t>
            </a:r>
            <a:r>
              <a:rPr lang="ru-RU" sz="3200" b="1" dirty="0">
                <a:solidFill>
                  <a:srgbClr val="FF0000"/>
                </a:solidFill>
              </a:rPr>
              <a:t>(над чем нужно работать педагогу следующие 5 лет).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069512"/>
            <a:ext cx="2592288" cy="17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7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"/>
            <a:ext cx="885698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ФРАЗЫ, которые могут быть использованы при подготовке экспертного заключения </a:t>
            </a:r>
          </a:p>
          <a:p>
            <a:pPr algn="ctr"/>
            <a:r>
              <a:rPr lang="ru-RU" b="1" dirty="0"/>
              <a:t>ПОЛОЖИТЕЛЬНЫЕ:</a:t>
            </a:r>
          </a:p>
          <a:p>
            <a:r>
              <a:rPr lang="ru-RU" sz="1400" dirty="0"/>
              <a:t>В совершенстве владеет методикой (технологией …); </a:t>
            </a:r>
          </a:p>
          <a:p>
            <a:r>
              <a:rPr lang="ru-RU" sz="1400" dirty="0"/>
              <a:t>педагог может откорректировать цели (задачи …) в зависимости от…; </a:t>
            </a:r>
          </a:p>
          <a:p>
            <a:r>
              <a:rPr lang="ru-RU" sz="1400" dirty="0"/>
              <a:t>хорошо владеет целеполаганием; </a:t>
            </a:r>
          </a:p>
          <a:p>
            <a:r>
              <a:rPr lang="ru-RU" sz="1400" dirty="0"/>
              <a:t>цели конкретны и понятны для…; </a:t>
            </a:r>
          </a:p>
          <a:p>
            <a:r>
              <a:rPr lang="ru-RU" sz="1400" dirty="0"/>
              <a:t>  о достаточно высоком уровне развития … можно судить по …; </a:t>
            </a:r>
          </a:p>
          <a:p>
            <a:r>
              <a:rPr lang="ru-RU" sz="1400" dirty="0"/>
              <a:t>преимущественно использует…; широко применяет…; </a:t>
            </a:r>
          </a:p>
          <a:p>
            <a:r>
              <a:rPr lang="ru-RU" sz="1400" dirty="0"/>
              <a:t>показаны возможности оценивания как метода повышения познавательной активности…; </a:t>
            </a:r>
          </a:p>
          <a:p>
            <a:r>
              <a:rPr lang="ru-RU" sz="1400" dirty="0"/>
              <a:t>положительным моментом является то, что педагог планирует деятельность детей таким образом, чтобы они  увидели свое продвижение (успех);  </a:t>
            </a:r>
          </a:p>
          <a:p>
            <a:r>
              <a:rPr lang="ru-RU" sz="1400" dirty="0"/>
              <a:t>содержание занятия  позволяет определить обоснованность и целесообразность…;   педагог использует авторские методические и дидактические материалы в соответствии с нормативными документами; педагог умело использует методы, побуждающие воспитанников самостоятельно рассуждать, осуществлять поиск дополнительной информации; </a:t>
            </a:r>
          </a:p>
          <a:p>
            <a:r>
              <a:rPr lang="ru-RU" sz="1400" dirty="0"/>
              <a:t> воспитатель  владеет умением сочетать методы педагогического оценивания, </a:t>
            </a:r>
            <a:r>
              <a:rPr lang="ru-RU" sz="1400" dirty="0" err="1"/>
              <a:t>взаимооценивания</a:t>
            </a:r>
            <a:r>
              <a:rPr lang="ru-RU" sz="1400" dirty="0"/>
              <a:t> и самооценки воспитанников; </a:t>
            </a:r>
          </a:p>
          <a:p>
            <a:r>
              <a:rPr lang="ru-RU" sz="1400" dirty="0"/>
              <a:t> необходимо  отметить достаточно высокий уровень компетенции педагога в области организации учебной деятельности;</a:t>
            </a:r>
          </a:p>
          <a:p>
            <a:r>
              <a:rPr lang="ru-RU" sz="1400" dirty="0"/>
              <a:t> как позитивный момент, необходимо отметить умение педагога демонстрировать детям возможности использования тех знаний, которые они  освоят на практике;  позволяет сделать следующие выводы …;  </a:t>
            </a:r>
          </a:p>
          <a:p>
            <a:r>
              <a:rPr lang="ru-RU" sz="1400" dirty="0"/>
              <a:t>следует отметить…;  </a:t>
            </a:r>
          </a:p>
          <a:p>
            <a:r>
              <a:rPr lang="ru-RU" sz="1400" dirty="0"/>
              <a:t>как положительный момент необходимо  подчеркнуть…; </a:t>
            </a:r>
          </a:p>
          <a:p>
            <a:r>
              <a:rPr lang="ru-RU" sz="1400" dirty="0"/>
              <a:t> наблюдается системность, последовательность и завершенность…;</a:t>
            </a:r>
          </a:p>
          <a:p>
            <a:r>
              <a:rPr lang="ru-RU" sz="1400" dirty="0"/>
              <a:t>умение работать с различными информационными  ресурсами;</a:t>
            </a:r>
          </a:p>
          <a:p>
            <a:r>
              <a:rPr lang="ru-RU" sz="1400" dirty="0"/>
              <a:t>необходимо отметить  относительно высокий уровень  ориентации в …; </a:t>
            </a:r>
          </a:p>
          <a:p>
            <a:r>
              <a:rPr lang="ru-RU" sz="1400" dirty="0"/>
              <a:t> выбор  форм и методов обучения целесообразен и ориентирован на возрастные особенности детей;</a:t>
            </a:r>
          </a:p>
          <a:p>
            <a:r>
              <a:rPr lang="ru-RU" sz="1400" dirty="0"/>
              <a:t>  просматривается динамика…;  предусмотрена работа с детьми разного уровня подготовленности ;  </a:t>
            </a:r>
          </a:p>
          <a:p>
            <a:r>
              <a:rPr lang="ru-RU" sz="1400" dirty="0"/>
              <a:t>педагог удачно использует (сочетает)…;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65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solidFill>
                <a:srgbClr val="FF0000"/>
              </a:solidFill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ФРАЗЫ, которые могут быть использованы при подготовке экспертного заключения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ОТРИЦАТЕЛЬНЫЕ: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наблюдается смешение понятий «цель» и «задача»;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по организации НОД  можно судить, о недостаточном умении  создать рабочую обстановку, настроить ребят на предстоящую работу;  наблюдаются некоторые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упущения педагога  в …;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нет системности и последовательности в изложении нового материала;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педагог показал относительно низкий уровень умения ……..;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педагог не всегда отслеживает (видит)…, что можно оправдать недостаточной опытностью </a:t>
            </a:r>
            <a:r>
              <a:rPr lang="ru-RU" sz="2400" dirty="0"/>
              <a:t>педагога.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13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основании изложенного, эксперты  считают, что уровень квалификации Ивановой Марии Ивановны, воспитателя МАДОУ №101, соответствует требованиям, предъявляемым к </a:t>
            </a:r>
            <a:r>
              <a:rPr lang="ru-RU" b="1" dirty="0"/>
              <a:t>первой квалификационной категории</a:t>
            </a:r>
            <a:r>
              <a:rPr lang="ru-RU" dirty="0"/>
              <a:t> (значение показателя уровня квалификации </a:t>
            </a:r>
            <a:r>
              <a:rPr lang="ru-RU" b="1" dirty="0"/>
              <a:t>3,87)</a:t>
            </a:r>
            <a:endParaRPr lang="ru-RU" dirty="0"/>
          </a:p>
          <a:p>
            <a:r>
              <a:rPr lang="ru-RU" dirty="0"/>
              <a:t>Для дальнейшего совершенствования деятельности и реализации имеющегося у педагога профессионального потенциала </a:t>
            </a:r>
            <a:r>
              <a:rPr lang="ru-RU" b="1" dirty="0">
                <a:solidFill>
                  <a:srgbClr val="FF0000"/>
                </a:solidFill>
              </a:rPr>
              <a:t>рекомендуем: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 </a:t>
            </a:r>
            <a:r>
              <a:rPr lang="ru-RU" b="1" dirty="0"/>
              <a:t>проработать основные нормативные документы, отражающие требования к содержанию и результатам учебной деятельности по предмету</a:t>
            </a:r>
            <a:endParaRPr lang="ru-RU" dirty="0"/>
          </a:p>
          <a:p>
            <a:r>
              <a:rPr lang="ru-RU" b="1" dirty="0"/>
              <a:t>- совершенствовать компетентность в предмете преподавания (расшифровать)</a:t>
            </a:r>
            <a:endParaRPr lang="ru-RU" dirty="0"/>
          </a:p>
          <a:p>
            <a:r>
              <a:rPr lang="ru-RU" b="1" dirty="0"/>
              <a:t>- разрабатывать собственные программные  методические и дидактические материалы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Внутренний эксперт :______________________	Дата _______</a:t>
            </a:r>
          </a:p>
          <a:p>
            <a:r>
              <a:rPr lang="ru-RU" dirty="0"/>
              <a:t>     </a:t>
            </a:r>
          </a:p>
          <a:p>
            <a:r>
              <a:rPr lang="ru-RU" dirty="0"/>
              <a:t>Внешний эксперт:________________________          Дата________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F118D5-39A9-4E28-A289-D9595BD3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260648"/>
            <a:ext cx="8316416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67E21-C45F-44EA-9426-487016D3B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1268760"/>
            <a:ext cx="6172200" cy="189436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Компетентность в области личностных качеств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7F87D-5154-4778-A1F3-EA1159070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728" y="3429000"/>
            <a:ext cx="6172200" cy="1371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Эмпатия и </a:t>
            </a:r>
            <a:r>
              <a:rPr lang="ru-RU" dirty="0" err="1"/>
              <a:t>социорефлексия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Самоорганизованность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57462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9533E-271E-4F5E-9464-7E396E82BEF4}"/>
              </a:ext>
            </a:extLst>
          </p:cNvPr>
          <p:cNvSpPr txBox="1"/>
          <p:nvPr/>
        </p:nvSpPr>
        <p:spPr>
          <a:xfrm>
            <a:off x="323528" y="363915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Эмпатийность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социорефлексия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Эмпатийность</a:t>
            </a:r>
            <a:r>
              <a:rPr lang="ru-RU" sz="2800" dirty="0"/>
              <a:t> – способность человека ставить себя на место другого, сопереживать. Педагог способен ощущать радость или боль воспитанника, понимать причины его переживаний, чувствовать, что происходит с ребенком и другими детьми.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Социорефлексия</a:t>
            </a:r>
            <a:r>
              <a:rPr lang="ru-RU" sz="2800" dirty="0"/>
              <a:t> – стремление и умение человека посмотреть на себя глазами других людей, в том числе детей, оценить себя со стороны.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829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9533E-271E-4F5E-9464-7E396E82BEF4}"/>
              </a:ext>
            </a:extLst>
          </p:cNvPr>
          <p:cNvSpPr txBox="1"/>
          <p:nvPr/>
        </p:nvSpPr>
        <p:spPr>
          <a:xfrm>
            <a:off x="323528" y="363915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Самоорганизованность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Педагог хорошо умеет планировать, распределять текущие дела во времени, внутренне дисциплинирован, у него порядок в бумагах, на рабочем месте, в группе или кабинете.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Способен к самоконтролю (может эффективно работать без внешнего контроля и проверок)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При конфликтной ситуации педагог ориентирован на решение проблемы, сохраняет необходимое эмоциональное равновесие и оптимизм. </a:t>
            </a:r>
          </a:p>
        </p:txBody>
      </p:sp>
    </p:spTree>
    <p:extLst>
      <p:ext uri="{BB962C8B-B14F-4D97-AF65-F5344CB8AC3E}">
        <p14:creationId xmlns:p14="http://schemas.microsoft.com/office/powerpoint/2010/main" val="46065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9533E-271E-4F5E-9464-7E396E82BEF4}"/>
              </a:ext>
            </a:extLst>
          </p:cNvPr>
          <p:cNvSpPr txBox="1"/>
          <p:nvPr/>
        </p:nvSpPr>
        <p:spPr>
          <a:xfrm>
            <a:off x="323528" y="363915"/>
            <a:ext cx="820891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Общая культура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Обладает широким кругозором, легко поддерживает разговоры на различные темы, в том числе интересные детям.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Приверженец общечеловеческих ценностей – добро, красота, свобода, нравственность, порядочность и </a:t>
            </a:r>
            <a:r>
              <a:rPr lang="ru-RU" sz="2400" dirty="0" err="1"/>
              <a:t>др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Поведение и внешний вид педагога соответствуют этическим нормам.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Осведомлен об основных событиях и  изменениях в социальной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Обладает педагогическим тактом, деликатен в общении.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Высказывания педагога построены грамотно и доступны для понимания, его отличает высокая культура речи.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725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1641</TotalTime>
  <Words>4732</Words>
  <Application>Microsoft Office PowerPoint</Application>
  <PresentationFormat>Экран (4:3)</PresentationFormat>
  <Paragraphs>306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Schoolbook</vt:lpstr>
      <vt:lpstr>Tahoma</vt:lpstr>
      <vt:lpstr>Times New Roman</vt:lpstr>
      <vt:lpstr>Wingdings</vt:lpstr>
      <vt:lpstr>Wingdings 2</vt:lpstr>
      <vt:lpstr>Эркер</vt:lpstr>
      <vt:lpstr>Методика оценки квалификации педагогического работника ДОО</vt:lpstr>
      <vt:lpstr>Презентация PowerPoint</vt:lpstr>
      <vt:lpstr>Презентация PowerPoint</vt:lpstr>
      <vt:lpstr>Кому и для чего нужны знания о критериях оценивания педагогической деятельности?</vt:lpstr>
      <vt:lpstr>Презентация PowerPoint</vt:lpstr>
      <vt:lpstr>Компетентность в области личностных качеств</vt:lpstr>
      <vt:lpstr>Презентация PowerPoint</vt:lpstr>
      <vt:lpstr>Презентация PowerPoint</vt:lpstr>
      <vt:lpstr>Презентация PowerPoint</vt:lpstr>
      <vt:lpstr>   Компетентность в области постановки целей и задач педагогической деятельности</vt:lpstr>
      <vt:lpstr>Презентация PowerPoint</vt:lpstr>
      <vt:lpstr>Презентация PowerPoint</vt:lpstr>
      <vt:lpstr>Умение вовлечь воспитанников в процесс формулирования целей и задач </vt:lpstr>
      <vt:lpstr>Презентация PowerPoint</vt:lpstr>
      <vt:lpstr>Компетентность в области мотивирования воспитанников на образовательную деятельность </vt:lpstr>
      <vt:lpstr>   Компетентность в области мотивирования воспитанников на образовательную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Компетентность в области  обеспечения информационной основы  деятельности </vt:lpstr>
      <vt:lpstr>Презентация PowerPoint</vt:lpstr>
      <vt:lpstr>Презентация PowerPoint</vt:lpstr>
      <vt:lpstr>  компетентность в субъективных  условиях деятельности             </vt:lpstr>
      <vt:lpstr>   Компетентность в области разработки программы деятельности и принятия педагогических решений</vt:lpstr>
      <vt:lpstr>Презентация PowerPoint</vt:lpstr>
      <vt:lpstr>Презентация PowerPoint</vt:lpstr>
      <vt:lpstr>Презентация PowerPoint</vt:lpstr>
      <vt:lpstr>   Компетентность в области организации образовательной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экспертной оценки и самооценки педагогической компетентности (пример)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123</cp:lastModifiedBy>
  <cp:revision>117</cp:revision>
  <dcterms:created xsi:type="dcterms:W3CDTF">2012-02-14T08:01:59Z</dcterms:created>
  <dcterms:modified xsi:type="dcterms:W3CDTF">2021-10-27T10:04:04Z</dcterms:modified>
</cp:coreProperties>
</file>